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31"/>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Lst>
  <p:sldSz cx="18288000" cy="10287000"/>
  <p:notesSz cx="6858000" cy="9144000"/>
  <p:embeddedFontLst>
    <p:embeddedFont>
      <p:font typeface="Apercu Pro 1 Bold" charset="1" panose="02000803040000020004"/>
      <p:regular r:id="rId28"/>
    </p:embeddedFont>
    <p:embeddedFont>
      <p:font typeface="Apercu Pro 2" charset="1" panose="02000803040000020004"/>
      <p:regular r:id="rId29"/>
    </p:embeddedFont>
    <p:embeddedFont>
      <p:font typeface="Apercu Pro 1" charset="1" panose="02000506040000020004"/>
      <p:regular r:id="rId30"/>
    </p:embeddedFont>
    <p:embeddedFont>
      <p:font typeface="Apercu Pro 3" charset="1" panose="02000606040000020004"/>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fonts/font30.fntdata" Type="http://schemas.openxmlformats.org/officeDocument/2006/relationships/font"/><Relationship Id="rId31" Target="notesMasters/notesMaster1.xml" Type="http://schemas.openxmlformats.org/officeDocument/2006/relationships/notesMaster"/><Relationship Id="rId32" Target="theme/theme2.xml" Type="http://schemas.openxmlformats.org/officeDocument/2006/relationships/theme"/><Relationship Id="rId33" Target="notesSlides/notesSlide1.xml" Type="http://schemas.openxmlformats.org/officeDocument/2006/relationships/notesSlide"/><Relationship Id="rId34" Target="notesSlides/notesSlide2.xml" Type="http://schemas.openxmlformats.org/officeDocument/2006/relationships/notesSlide"/><Relationship Id="rId35" Target="notesSlides/notesSlide3.xml" Type="http://schemas.openxmlformats.org/officeDocument/2006/relationships/notesSlide"/><Relationship Id="rId36" Target="notesSlides/notesSlide4.xml" Type="http://schemas.openxmlformats.org/officeDocument/2006/relationships/notesSlide"/><Relationship Id="rId37" Target="fonts/font37.fntdata" Type="http://schemas.openxmlformats.org/officeDocument/2006/relationships/font"/><Relationship Id="rId38" Target="notesSlides/notesSlide5.xml" Type="http://schemas.openxmlformats.org/officeDocument/2006/relationships/notesSlide"/><Relationship Id="rId39" Target="notesSlides/notesSlide6.xml" Type="http://schemas.openxmlformats.org/officeDocument/2006/relationships/notesSlide"/><Relationship Id="rId4" Target="theme/theme1.xml" Type="http://schemas.openxmlformats.org/officeDocument/2006/relationships/theme"/><Relationship Id="rId40" Target="notesSlides/notesSlide7.xml" Type="http://schemas.openxmlformats.org/officeDocument/2006/relationships/notesSlide"/><Relationship Id="rId41" Target="notesSlides/notesSlide8.xml" Type="http://schemas.openxmlformats.org/officeDocument/2006/relationships/notesSlide"/><Relationship Id="rId42" Target="notesSlides/notesSlide9.xml" Type="http://schemas.openxmlformats.org/officeDocument/2006/relationships/notesSlide"/><Relationship Id="rId43" Target="notesSlides/notesSlide10.xml" Type="http://schemas.openxmlformats.org/officeDocument/2006/relationships/notesSlide"/><Relationship Id="rId44" Target="notesSlides/notesSlide11.xml" Type="http://schemas.openxmlformats.org/officeDocument/2006/relationships/notesSlide"/><Relationship Id="rId45" Target="notesSlides/notesSlide12.xml" Type="http://schemas.openxmlformats.org/officeDocument/2006/relationships/notesSlide"/><Relationship Id="rId46" Target="notesSlides/notesSlide13.xml" Type="http://schemas.openxmlformats.org/officeDocument/2006/relationships/notesSlide"/><Relationship Id="rId47" Target="notesSlides/notesSlide14.xml" Type="http://schemas.openxmlformats.org/officeDocument/2006/relationships/notesSlid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7.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8.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1.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4.xml" Type="http://schemas.openxmlformats.org/officeDocument/2006/relationships/slide"/></Relationships>
</file>

<file path=ppt/notesSlides/notesSlide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There are four types of events - objective tests, role play events, production events, and presentation events. We will go through each type of event so you can identify which one or two events you want to compete in during the District Leadership Conferences.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0.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Lyndi talk about success in Broadcast Journalism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1.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Caleb talk about his success in American Enterprise Project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Caleb talk about his success in American Enterprise Project</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Colorado guidelines have more state-specific information than the guidelines posted on the National website.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1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State Officers can come to your chapter for a virtual or in-person visit to talk more about the competitive events and how to prepare.</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2.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Students can do up to two events at District Conferences. </a:t>
            </a:r>
          </a:p>
          <a:p>
            <a:r>
              <a:rPr lang="en-US"/>
              <a:t/>
            </a:r>
          </a:p>
          <a:p>
            <a:r>
              <a:rPr lang="en-US"/>
              <a:t>You can choose to compete in two "non-live" events, which are the objective tests and production events. These competitors do not present in front of a judge. </a:t>
            </a:r>
          </a:p>
          <a:p>
            <a:r>
              <a:rPr lang="en-US"/>
              <a:t/>
            </a:r>
          </a:p>
          <a:p>
            <a:r>
              <a:rPr lang="en-US"/>
              <a:t>Chapters can have an unlimited number of competitors in each non-live event, but check with your chapter adviser in case your school has different rules.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3.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want to present in front of a judge, you can do one "live" event and one testing event at Districts. These are the role play and presentation events. </a:t>
            </a:r>
          </a:p>
          <a:p>
            <a:r>
              <a:rPr lang="en-US"/>
              <a:t/>
            </a:r>
          </a:p>
          <a:p>
            <a:r>
              <a:rPr lang="en-US"/>
              <a:t>Chapters are limited on entries based on membership.</a:t>
            </a:r>
          </a:p>
          <a:p>
            <a:r>
              <a:rPr lang="en-US"/>
              <a:t/>
            </a:r>
          </a:p>
          <a:p>
            <a:r>
              <a:rPr lang="en-US"/>
              <a:t>We will spend time reviewing each category of event, and hearing some tips from your State Officer team about how to be successful.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4.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you want to present in front of a judge, you can do one "live" event and one testing event at Districts. These are the role play and presentation events. </a:t>
            </a:r>
          </a:p>
          <a:p>
            <a:r>
              <a:rPr lang="en-US"/>
              <a:t/>
            </a:r>
          </a:p>
          <a:p>
            <a:r>
              <a:rPr lang="en-US"/>
              <a:t>Chapters are limited on entries based on membership.</a:t>
            </a:r>
          </a:p>
          <a:p>
            <a:r>
              <a:rPr lang="en-US"/>
              <a:t/>
            </a:r>
          </a:p>
          <a:p>
            <a:r>
              <a:rPr lang="en-US"/>
              <a:t>We will spend time reviewing each category of event, and hearing some tips from your State Officer team about how to be successful.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5.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Annabelle talk about her success in Intro to FBLA OR Isabella talk about Organizational Leadership</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6.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Annabelle talk about her success in Intro to FBLA OR Isabella talk about Organizational Leadership</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7.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Yaelyn and/or Annabelle talk about Intro to Event Planning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8.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Yaelyn and/or Annabelle talk about Intro to Event Planning</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notesSlides/notesSlide9.xml><?xml version="1.0" encoding="utf-8"?>
<p:notes xmlns:p="http://schemas.openxmlformats.org/presentationml/2006/main">
  <p:cSld>
    <p:spTree xmlns:a="http://schemas.openxmlformats.org/drawingml/2006/main"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Lyndi talk about success in Broadcast Journalism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https://www.coloradofbla.org/high-school-events-guidelines" TargetMode="External" Type="http://schemas.openxmlformats.org/officeDocument/2006/relationships/hyperlink"/><Relationship Id="rId4" Target="https://www.coloradofbla.org/competitions" TargetMode="External" Type="http://schemas.openxmlformats.org/officeDocument/2006/relationships/hyperlink"/></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7.jpe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7.jpeg" Type="http://schemas.openxmlformats.org/officeDocument/2006/relationships/image"/><Relationship Id="rId4" Target="../media/image9.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7.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8.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 Id="rId5" Target="../media/image10.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9.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 Id="rId5" Target="../media/image11.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 Id="rId5" Target="../media/image1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13.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4.xml" Type="http://schemas.openxmlformats.org/officeDocument/2006/relationships/notesSlide"/><Relationship Id="rId3" Target="../media/image15.jpeg" Type="http://schemas.openxmlformats.org/officeDocument/2006/relationships/image"/><Relationship Id="rId4" Target="../media/image16.png" Type="http://schemas.openxmlformats.org/officeDocument/2006/relationships/image"/><Relationship Id="rId5" Target="../media/image17.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 Id="rId5" Target="../media/image5.png" Type="http://schemas.openxmlformats.org/officeDocument/2006/relationships/image"/><Relationship Id="rId6" Target="../media/image6.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5.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6.xml" Type="http://schemas.openxmlformats.org/officeDocument/2006/relationships/notesSlide"/><Relationship Id="rId3" Target="../media/image4.png" Type="http://schemas.openxmlformats.org/officeDocument/2006/relationships/image"/><Relationship Id="rId4" Target="../media/image7.jpeg" Type="http://schemas.openxmlformats.org/officeDocument/2006/relationships/image"/><Relationship Id="rId5" Target="../media/image8.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a:hlinkClick r:id="rId3" tooltip="https://www.coloradofbla.org/high-school-events-guidelines"/>
          </p:cNvPr>
          <p:cNvSpPr/>
          <p:nvPr/>
        </p:nvSpPr>
        <p:spPr>
          <a:xfrm flipH="false" flipV="false" rot="0">
            <a:off x="-1095526" y="0"/>
            <a:ext cx="20770884" cy="11683622"/>
          </a:xfrm>
          <a:custGeom>
            <a:avLst/>
            <a:gdLst/>
            <a:ahLst/>
            <a:cxnLst/>
            <a:rect r="r" b="b" t="t" l="l"/>
            <a:pathLst>
              <a:path h="11683622" w="20770884">
                <a:moveTo>
                  <a:pt x="0" y="0"/>
                </a:moveTo>
                <a:lnTo>
                  <a:pt x="20770884" y="0"/>
                </a:lnTo>
                <a:lnTo>
                  <a:pt x="20770884" y="11683622"/>
                </a:lnTo>
                <a:lnTo>
                  <a:pt x="0" y="11683622"/>
                </a:lnTo>
                <a:lnTo>
                  <a:pt x="0" y="0"/>
                </a:lnTo>
                <a:close/>
              </a:path>
            </a:pathLst>
          </a:custGeom>
          <a:blipFill>
            <a:blip r:embed="rId2"/>
            <a:stretch>
              <a:fillRect l="0" t="-9259" r="0" b="-9259"/>
            </a:stretch>
          </a:blipFill>
        </p:spPr>
      </p:sp>
      <p:grpSp>
        <p:nvGrpSpPr>
          <p:cNvPr name="Group 3" id="3"/>
          <p:cNvGrpSpPr/>
          <p:nvPr/>
        </p:nvGrpSpPr>
        <p:grpSpPr>
          <a:xfrm rot="0">
            <a:off x="0" y="0"/>
            <a:ext cx="18288000" cy="3982284"/>
            <a:chOff x="0" y="0"/>
            <a:chExt cx="4816593" cy="1048832"/>
          </a:xfrm>
        </p:grpSpPr>
        <p:sp>
          <p:nvSpPr>
            <p:cNvPr name="Freeform 4" id="4"/>
            <p:cNvSpPr/>
            <p:nvPr/>
          </p:nvSpPr>
          <p:spPr>
            <a:xfrm flipH="false" flipV="false" rot="0">
              <a:off x="0" y="0"/>
              <a:ext cx="4816592" cy="1048832"/>
            </a:xfrm>
            <a:custGeom>
              <a:avLst/>
              <a:gdLst/>
              <a:ahLst/>
              <a:cxnLst/>
              <a:rect r="r" b="b" t="t" l="l"/>
              <a:pathLst>
                <a:path h="1048832" w="4816592">
                  <a:moveTo>
                    <a:pt x="0" y="0"/>
                  </a:moveTo>
                  <a:lnTo>
                    <a:pt x="4816592" y="0"/>
                  </a:lnTo>
                  <a:lnTo>
                    <a:pt x="4816592" y="1048832"/>
                  </a:lnTo>
                  <a:lnTo>
                    <a:pt x="0" y="1048832"/>
                  </a:lnTo>
                  <a:close/>
                </a:path>
              </a:pathLst>
            </a:custGeom>
            <a:solidFill>
              <a:srgbClr val="0A2E7F"/>
            </a:solidFill>
          </p:spPr>
        </p:sp>
        <p:sp>
          <p:nvSpPr>
            <p:cNvPr name="TextBox 5" id="5"/>
            <p:cNvSpPr txBox="true"/>
            <p:nvPr/>
          </p:nvSpPr>
          <p:spPr>
            <a:xfrm>
              <a:off x="0" y="-38100"/>
              <a:ext cx="4816593" cy="1086932"/>
            </a:xfrm>
            <a:prstGeom prst="rect">
              <a:avLst/>
            </a:prstGeom>
          </p:spPr>
          <p:txBody>
            <a:bodyPr anchor="ctr" rtlCol="false" tIns="50800" lIns="50800" bIns="50800" rIns="50800"/>
            <a:lstStyle/>
            <a:p>
              <a:pPr algn="ctr">
                <a:lnSpc>
                  <a:spcPts val="2659"/>
                </a:lnSpc>
              </a:pPr>
            </a:p>
          </p:txBody>
        </p:sp>
      </p:grpSp>
      <p:sp>
        <p:nvSpPr>
          <p:cNvPr name="TextBox 6" id="6"/>
          <p:cNvSpPr txBox="true"/>
          <p:nvPr/>
        </p:nvSpPr>
        <p:spPr>
          <a:xfrm rot="0">
            <a:off x="3291019" y="657993"/>
            <a:ext cx="11997794" cy="2270842"/>
          </a:xfrm>
          <a:prstGeom prst="rect">
            <a:avLst/>
          </a:prstGeom>
        </p:spPr>
        <p:txBody>
          <a:bodyPr anchor="t" rtlCol="false" tIns="0" lIns="0" bIns="0" rIns="0">
            <a:spAutoFit/>
          </a:bodyPr>
          <a:lstStyle/>
          <a:p>
            <a:pPr algn="ctr">
              <a:lnSpc>
                <a:spcPts val="8241"/>
              </a:lnSpc>
            </a:pPr>
            <a:r>
              <a:rPr lang="en-US" b="true" sz="10302" spc="-824">
                <a:solidFill>
                  <a:srgbClr val="FFFFFF"/>
                </a:solidFill>
                <a:latin typeface="Apercu Pro 1 Bold"/>
                <a:ea typeface="Apercu Pro 1 Bold"/>
                <a:cs typeface="Apercu Pro 1 Bold"/>
                <a:sym typeface="Apercu Pro 1 Bold"/>
              </a:rPr>
              <a:t>HIGH SCHOOL COMPETITIVE EVENTS</a:t>
            </a:r>
          </a:p>
        </p:txBody>
      </p:sp>
      <p:sp>
        <p:nvSpPr>
          <p:cNvPr name="TextBox 7" id="7"/>
          <p:cNvSpPr txBox="true"/>
          <p:nvPr/>
        </p:nvSpPr>
        <p:spPr>
          <a:xfrm rot="0">
            <a:off x="3816077" y="2805011"/>
            <a:ext cx="10947678" cy="890906"/>
          </a:xfrm>
          <a:prstGeom prst="rect">
            <a:avLst/>
          </a:prstGeom>
        </p:spPr>
        <p:txBody>
          <a:bodyPr anchor="t" rtlCol="false" tIns="0" lIns="0" bIns="0" rIns="0">
            <a:spAutoFit/>
          </a:bodyPr>
          <a:lstStyle/>
          <a:p>
            <a:pPr algn="ctr">
              <a:lnSpc>
                <a:spcPts val="7069"/>
              </a:lnSpc>
            </a:pPr>
            <a:r>
              <a:rPr lang="en-US" sz="5049" u="sng">
                <a:solidFill>
                  <a:srgbClr val="FFFFFF"/>
                </a:solidFill>
                <a:latin typeface="Apercu Pro 2"/>
                <a:ea typeface="Apercu Pro 2"/>
                <a:cs typeface="Apercu Pro 2"/>
                <a:sym typeface="Apercu Pro 2"/>
                <a:hlinkClick r:id="rId4" tooltip="https://www.coloradofbla.org/competitions"/>
              </a:rPr>
              <a:t>www.coloradofbla.org/competitions</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2"/>
            <a:stretch>
              <a:fillRect l="0" t="0" r="0" b="0"/>
            </a:stretch>
          </a:blipFill>
        </p:spPr>
      </p:sp>
      <p:sp>
        <p:nvSpPr>
          <p:cNvPr name="Freeform 3" id="3"/>
          <p:cNvSpPr/>
          <p:nvPr/>
        </p:nvSpPr>
        <p:spPr>
          <a:xfrm flipH="false" flipV="false" rot="0">
            <a:off x="7022139" y="1676252"/>
            <a:ext cx="4454905" cy="1787224"/>
          </a:xfrm>
          <a:custGeom>
            <a:avLst/>
            <a:gdLst/>
            <a:ahLst/>
            <a:cxnLst/>
            <a:rect r="r" b="b" t="t" l="l"/>
            <a:pathLst>
              <a:path h="1787224" w="4454905">
                <a:moveTo>
                  <a:pt x="0" y="0"/>
                </a:moveTo>
                <a:lnTo>
                  <a:pt x="4454905" y="0"/>
                </a:lnTo>
                <a:lnTo>
                  <a:pt x="4454905" y="1787224"/>
                </a:lnTo>
                <a:lnTo>
                  <a:pt x="0" y="1787224"/>
                </a:lnTo>
                <a:lnTo>
                  <a:pt x="0" y="0"/>
                </a:lnTo>
                <a:close/>
              </a:path>
            </a:pathLst>
          </a:custGeom>
          <a:blipFill>
            <a:blip r:embed="rId3"/>
            <a:stretch>
              <a:fillRect l="-189124" t="-582019" r="-178593" b="-192369"/>
            </a:stretch>
          </a:blipFill>
        </p:spPr>
      </p:sp>
      <p:sp>
        <p:nvSpPr>
          <p:cNvPr name="TextBox 4" id="4"/>
          <p:cNvSpPr txBox="true"/>
          <p:nvPr/>
        </p:nvSpPr>
        <p:spPr>
          <a:xfrm rot="0">
            <a:off x="8823781" y="3825611"/>
            <a:ext cx="9144000" cy="3185160"/>
          </a:xfrm>
          <a:prstGeom prst="rect">
            <a:avLst/>
          </a:prstGeom>
        </p:spPr>
        <p:txBody>
          <a:bodyPr anchor="t" rtlCol="false" tIns="0" lIns="0" bIns="0" rIns="0">
            <a:spAutoFit/>
          </a:bodyPr>
          <a:lstStyle/>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DLC: take both tests at school prior to and submit production as prejudge</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SLC: production test done prior and submitted as prejudge but objective test done on site at scheduled time</a:t>
            </a:r>
          </a:p>
        </p:txBody>
      </p:sp>
      <p:sp>
        <p:nvSpPr>
          <p:cNvPr name="TextBox 5" id="5"/>
          <p:cNvSpPr txBox="true"/>
          <p:nvPr/>
        </p:nvSpPr>
        <p:spPr>
          <a:xfrm rot="0">
            <a:off x="5156039" y="483552"/>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PRODUCTION EVENTS</a:t>
            </a:r>
          </a:p>
        </p:txBody>
      </p:sp>
      <p:sp>
        <p:nvSpPr>
          <p:cNvPr name="TextBox 6" id="6"/>
          <p:cNvSpPr txBox="true"/>
          <p:nvPr/>
        </p:nvSpPr>
        <p:spPr>
          <a:xfrm rot="0">
            <a:off x="1028700" y="3825611"/>
            <a:ext cx="7128748" cy="4461510"/>
          </a:xfrm>
          <a:prstGeom prst="rect">
            <a:avLst/>
          </a:prstGeom>
        </p:spPr>
        <p:txBody>
          <a:bodyPr anchor="t" rtlCol="false" tIns="0" lIns="0" bIns="0" rIns="0">
            <a:spAutoFit/>
          </a:bodyPr>
          <a:lstStyle/>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Individual events</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Two online tests</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100 multiple choice question test</a:t>
            </a:r>
          </a:p>
          <a:p>
            <a:pPr algn="l" marL="1554480" indent="-518160" lvl="2">
              <a:lnSpc>
                <a:spcPts val="5040"/>
              </a:lnSpc>
              <a:buFont typeface="Arial"/>
              <a:buChar char="⚬"/>
            </a:pPr>
            <a:r>
              <a:rPr lang="en-US" sz="3600" spc="-288">
                <a:solidFill>
                  <a:srgbClr val="000000"/>
                </a:solidFill>
                <a:latin typeface="Apercu Pro 2"/>
                <a:ea typeface="Apercu Pro 2"/>
                <a:cs typeface="Apercu Pro 2"/>
                <a:sym typeface="Apercu Pro 2"/>
              </a:rPr>
              <a:t>50-minutes</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Production test to demonstrate skill</a:t>
            </a:r>
          </a:p>
          <a:p>
            <a:pPr algn="l" marL="1554480" indent="-518160" lvl="2">
              <a:lnSpc>
                <a:spcPts val="5040"/>
              </a:lnSpc>
              <a:buFont typeface="Arial"/>
              <a:buChar char="⚬"/>
            </a:pPr>
            <a:r>
              <a:rPr lang="en-US" sz="3600" spc="-288">
                <a:solidFill>
                  <a:srgbClr val="000000"/>
                </a:solidFill>
                <a:latin typeface="Apercu Pro 2"/>
                <a:ea typeface="Apercu Pro 2"/>
                <a:cs typeface="Apercu Pro 2"/>
                <a:sym typeface="Apercu Pro 2"/>
              </a:rPr>
              <a:t>1-hour for Spreadsheet &amp; Word</a:t>
            </a:r>
          </a:p>
          <a:p>
            <a:pPr algn="l" marL="1554480" indent="-518160" lvl="2">
              <a:lnSpc>
                <a:spcPts val="5040"/>
              </a:lnSpc>
              <a:buFont typeface="Arial"/>
              <a:buChar char="⚬"/>
            </a:pPr>
            <a:r>
              <a:rPr lang="en-US" sz="3600" spc="-288">
                <a:solidFill>
                  <a:srgbClr val="000000"/>
                </a:solidFill>
                <a:latin typeface="Apercu Pro 2"/>
                <a:ea typeface="Apercu Pro 2"/>
                <a:cs typeface="Apercu Pro 2"/>
                <a:sym typeface="Apercu Pro 2"/>
              </a:rPr>
              <a:t>2-hours for Computer Apps</a:t>
            </a:r>
          </a:p>
        </p:txBody>
      </p:sp>
      <p:sp>
        <p:nvSpPr>
          <p:cNvPr name="TextBox 7" id="7"/>
          <p:cNvSpPr txBox="true"/>
          <p:nvPr/>
        </p:nvSpPr>
        <p:spPr>
          <a:xfrm rot="0">
            <a:off x="7045202" y="8767902"/>
            <a:ext cx="3603308" cy="306705"/>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Apercu Pro 3"/>
                <a:ea typeface="Apercu Pro 3"/>
                <a:cs typeface="Apercu Pro 3"/>
                <a:sym typeface="Apercu Pro 3"/>
              </a:rPr>
              <a:t>Note: Database Design was retired</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2"/>
            <a:stretch>
              <a:fillRect l="0" t="0" r="0" b="0"/>
            </a:stretch>
          </a:blipFill>
        </p:spPr>
      </p:sp>
      <p:sp>
        <p:nvSpPr>
          <p:cNvPr name="Freeform 3" id="3"/>
          <p:cNvSpPr/>
          <p:nvPr/>
        </p:nvSpPr>
        <p:spPr>
          <a:xfrm flipH="false" flipV="false" rot="0">
            <a:off x="7022139" y="1676252"/>
            <a:ext cx="4454905" cy="1787224"/>
          </a:xfrm>
          <a:custGeom>
            <a:avLst/>
            <a:gdLst/>
            <a:ahLst/>
            <a:cxnLst/>
            <a:rect r="r" b="b" t="t" l="l"/>
            <a:pathLst>
              <a:path h="1787224" w="4454905">
                <a:moveTo>
                  <a:pt x="0" y="0"/>
                </a:moveTo>
                <a:lnTo>
                  <a:pt x="4454905" y="0"/>
                </a:lnTo>
                <a:lnTo>
                  <a:pt x="4454905" y="1787224"/>
                </a:lnTo>
                <a:lnTo>
                  <a:pt x="0" y="1787224"/>
                </a:lnTo>
                <a:lnTo>
                  <a:pt x="0" y="0"/>
                </a:lnTo>
                <a:close/>
              </a:path>
            </a:pathLst>
          </a:custGeom>
          <a:blipFill>
            <a:blip r:embed="rId3"/>
            <a:stretch>
              <a:fillRect l="-189124" t="-582019" r="-178593" b="-192369"/>
            </a:stretch>
          </a:blipFill>
        </p:spPr>
      </p:sp>
      <p:sp>
        <p:nvSpPr>
          <p:cNvPr name="TextBox 4" id="4"/>
          <p:cNvSpPr txBox="true"/>
          <p:nvPr/>
        </p:nvSpPr>
        <p:spPr>
          <a:xfrm rot="0">
            <a:off x="8823781" y="3825611"/>
            <a:ext cx="9144000" cy="3185160"/>
          </a:xfrm>
          <a:prstGeom prst="rect">
            <a:avLst/>
          </a:prstGeom>
        </p:spPr>
        <p:txBody>
          <a:bodyPr anchor="t" rtlCol="false" tIns="0" lIns="0" bIns="0" rIns="0">
            <a:spAutoFit/>
          </a:bodyPr>
          <a:lstStyle/>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DLC: take both tests at school prior to and submit production as prejudge</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SLC: production test done prior and submitted as prejudge but objective test done on site at scheduled time</a:t>
            </a:r>
          </a:p>
        </p:txBody>
      </p:sp>
      <p:sp>
        <p:nvSpPr>
          <p:cNvPr name="TextBox 5" id="5"/>
          <p:cNvSpPr txBox="true"/>
          <p:nvPr/>
        </p:nvSpPr>
        <p:spPr>
          <a:xfrm rot="0">
            <a:off x="5156039" y="483552"/>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PRODUCTION EVENTS</a:t>
            </a:r>
          </a:p>
        </p:txBody>
      </p:sp>
      <p:sp>
        <p:nvSpPr>
          <p:cNvPr name="TextBox 6" id="6"/>
          <p:cNvSpPr txBox="true"/>
          <p:nvPr/>
        </p:nvSpPr>
        <p:spPr>
          <a:xfrm rot="0">
            <a:off x="1028700" y="3825611"/>
            <a:ext cx="7128748" cy="4461510"/>
          </a:xfrm>
          <a:prstGeom prst="rect">
            <a:avLst/>
          </a:prstGeom>
        </p:spPr>
        <p:txBody>
          <a:bodyPr anchor="t" rtlCol="false" tIns="0" lIns="0" bIns="0" rIns="0">
            <a:spAutoFit/>
          </a:bodyPr>
          <a:lstStyle/>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Individual events</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Two online tests</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100 multiple choice question test</a:t>
            </a:r>
          </a:p>
          <a:p>
            <a:pPr algn="l" marL="1554480" indent="-518160" lvl="2">
              <a:lnSpc>
                <a:spcPts val="5040"/>
              </a:lnSpc>
              <a:buFont typeface="Arial"/>
              <a:buChar char="⚬"/>
            </a:pPr>
            <a:r>
              <a:rPr lang="en-US" sz="3600" spc="-288">
                <a:solidFill>
                  <a:srgbClr val="000000"/>
                </a:solidFill>
                <a:latin typeface="Apercu Pro 2"/>
                <a:ea typeface="Apercu Pro 2"/>
                <a:cs typeface="Apercu Pro 2"/>
                <a:sym typeface="Apercu Pro 2"/>
              </a:rPr>
              <a:t>50-minutes</a:t>
            </a:r>
          </a:p>
          <a:p>
            <a:pPr algn="l" marL="777240" indent="-388620" lvl="1">
              <a:lnSpc>
                <a:spcPts val="5040"/>
              </a:lnSpc>
              <a:buFont typeface="Arial"/>
              <a:buChar char="•"/>
            </a:pPr>
            <a:r>
              <a:rPr lang="en-US" sz="3600" spc="-288">
                <a:solidFill>
                  <a:srgbClr val="000000"/>
                </a:solidFill>
                <a:latin typeface="Apercu Pro 2"/>
                <a:ea typeface="Apercu Pro 2"/>
                <a:cs typeface="Apercu Pro 2"/>
                <a:sym typeface="Apercu Pro 2"/>
              </a:rPr>
              <a:t>Production test to demonstrate skill</a:t>
            </a:r>
          </a:p>
          <a:p>
            <a:pPr algn="l" marL="1554480" indent="-518160" lvl="2">
              <a:lnSpc>
                <a:spcPts val="5040"/>
              </a:lnSpc>
              <a:buFont typeface="Arial"/>
              <a:buChar char="⚬"/>
            </a:pPr>
            <a:r>
              <a:rPr lang="en-US" sz="3600" spc="-288">
                <a:solidFill>
                  <a:srgbClr val="000000"/>
                </a:solidFill>
                <a:latin typeface="Apercu Pro 2"/>
                <a:ea typeface="Apercu Pro 2"/>
                <a:cs typeface="Apercu Pro 2"/>
                <a:sym typeface="Apercu Pro 2"/>
              </a:rPr>
              <a:t>1-hour for Spreadsheet &amp; Word</a:t>
            </a:r>
          </a:p>
          <a:p>
            <a:pPr algn="l" marL="1554480" indent="-518160" lvl="2">
              <a:lnSpc>
                <a:spcPts val="5040"/>
              </a:lnSpc>
              <a:buFont typeface="Arial"/>
              <a:buChar char="⚬"/>
            </a:pPr>
            <a:r>
              <a:rPr lang="en-US" sz="3600" spc="-288">
                <a:solidFill>
                  <a:srgbClr val="000000"/>
                </a:solidFill>
                <a:latin typeface="Apercu Pro 2"/>
                <a:ea typeface="Apercu Pro 2"/>
                <a:cs typeface="Apercu Pro 2"/>
                <a:sym typeface="Apercu Pro 2"/>
              </a:rPr>
              <a:t>2-hours for Computer Apps</a:t>
            </a:r>
          </a:p>
        </p:txBody>
      </p:sp>
      <p:sp>
        <p:nvSpPr>
          <p:cNvPr name="TextBox 7" id="7"/>
          <p:cNvSpPr txBox="true"/>
          <p:nvPr/>
        </p:nvSpPr>
        <p:spPr>
          <a:xfrm rot="0">
            <a:off x="7045202" y="8767902"/>
            <a:ext cx="3603308" cy="306705"/>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Apercu Pro 3"/>
                <a:ea typeface="Apercu Pro 3"/>
                <a:cs typeface="Apercu Pro 3"/>
                <a:sym typeface="Apercu Pro 3"/>
              </a:rPr>
              <a:t>Note: Database Design was retired</a:t>
            </a:r>
          </a:p>
        </p:txBody>
      </p:sp>
      <p:sp>
        <p:nvSpPr>
          <p:cNvPr name="Freeform 8" id="8"/>
          <p:cNvSpPr/>
          <p:nvPr/>
        </p:nvSpPr>
        <p:spPr>
          <a:xfrm flipH="false" flipV="false" rot="0">
            <a:off x="6340744" y="1676252"/>
            <a:ext cx="5606512" cy="7710963"/>
          </a:xfrm>
          <a:custGeom>
            <a:avLst/>
            <a:gdLst/>
            <a:ahLst/>
            <a:cxnLst/>
            <a:rect r="r" b="b" t="t" l="l"/>
            <a:pathLst>
              <a:path h="7710963" w="5606512">
                <a:moveTo>
                  <a:pt x="0" y="0"/>
                </a:moveTo>
                <a:lnTo>
                  <a:pt x="5606512" y="0"/>
                </a:lnTo>
                <a:lnTo>
                  <a:pt x="5606512" y="7710963"/>
                </a:lnTo>
                <a:lnTo>
                  <a:pt x="0" y="7710963"/>
                </a:lnTo>
                <a:lnTo>
                  <a:pt x="0" y="0"/>
                </a:lnTo>
                <a:close/>
              </a:path>
            </a:pathLst>
          </a:custGeom>
          <a:blipFill>
            <a:blip r:embed="rId4"/>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71363"/>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2470112" y="304530"/>
            <a:ext cx="5383758" cy="4132986"/>
          </a:xfrm>
          <a:custGeom>
            <a:avLst/>
            <a:gdLst/>
            <a:ahLst/>
            <a:cxnLst/>
            <a:rect r="r" b="b" t="t" l="l"/>
            <a:pathLst>
              <a:path h="4132986" w="5383758">
                <a:moveTo>
                  <a:pt x="0" y="0"/>
                </a:moveTo>
                <a:lnTo>
                  <a:pt x="5383758" y="0"/>
                </a:lnTo>
                <a:lnTo>
                  <a:pt x="5383758" y="4132986"/>
                </a:lnTo>
                <a:lnTo>
                  <a:pt x="0" y="4132986"/>
                </a:lnTo>
                <a:lnTo>
                  <a:pt x="0" y="0"/>
                </a:lnTo>
                <a:close/>
              </a:path>
            </a:pathLst>
          </a:custGeom>
          <a:blipFill>
            <a:blip r:embed="rId4"/>
            <a:stretch>
              <a:fillRect l="-122448" t="-74856" r="-117652" b="-157412"/>
            </a:stretch>
          </a:blipFill>
        </p:spPr>
      </p:sp>
      <p:sp>
        <p:nvSpPr>
          <p:cNvPr name="TextBox 4" id="4"/>
          <p:cNvSpPr txBox="true"/>
          <p:nvPr/>
        </p:nvSpPr>
        <p:spPr>
          <a:xfrm rot="0">
            <a:off x="888604" y="4660195"/>
            <a:ext cx="8546773" cy="5129597"/>
          </a:xfrm>
          <a:prstGeom prst="rect">
            <a:avLst/>
          </a:prstGeom>
        </p:spPr>
        <p:txBody>
          <a:bodyPr anchor="t" rtlCol="false" tIns="0" lIns="0" bIns="0" rIns="0">
            <a:spAutoFit/>
          </a:bodyPr>
          <a:lstStyle/>
          <a:p>
            <a:pPr algn="l">
              <a:lnSpc>
                <a:spcPts val="5824"/>
              </a:lnSpc>
            </a:pPr>
            <a:r>
              <a:rPr lang="en-US" sz="4160" spc="-332" b="true">
                <a:solidFill>
                  <a:srgbClr val="000000"/>
                </a:solidFill>
                <a:latin typeface="Apercu Pro 1 Bold"/>
                <a:ea typeface="Apercu Pro 1 Bold"/>
                <a:cs typeface="Apercu Pro 1 Bold"/>
                <a:sym typeface="Apercu Pro 1 Bold"/>
              </a:rPr>
              <a:t>Objective Test</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100 multiple choice questions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50-minutes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DLC: take at school prior to DLC</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SLC: take on site at scheduled time</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Each team member takes individually and scores are averaged</a:t>
            </a:r>
          </a:p>
        </p:txBody>
      </p:sp>
      <p:sp>
        <p:nvSpPr>
          <p:cNvPr name="TextBox 5" id="5"/>
          <p:cNvSpPr txBox="true"/>
          <p:nvPr/>
        </p:nvSpPr>
        <p:spPr>
          <a:xfrm rot="0">
            <a:off x="9209157" y="350990"/>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ROLE PLAY EVENTS</a:t>
            </a:r>
          </a:p>
        </p:txBody>
      </p:sp>
      <p:sp>
        <p:nvSpPr>
          <p:cNvPr name="TextBox 6" id="6"/>
          <p:cNvSpPr txBox="true"/>
          <p:nvPr/>
        </p:nvSpPr>
        <p:spPr>
          <a:xfrm rot="0">
            <a:off x="9521659" y="1498437"/>
            <a:ext cx="7350919" cy="2012315"/>
          </a:xfrm>
          <a:prstGeom prst="rect">
            <a:avLst/>
          </a:prstGeom>
        </p:spPr>
        <p:txBody>
          <a:bodyPr anchor="t" rtlCol="false" tIns="0" lIns="0" bIns="0" rIns="0">
            <a:spAutoFit/>
          </a:bodyPr>
          <a:lstStyle/>
          <a:p>
            <a:pPr algn="ctr">
              <a:lnSpc>
                <a:spcPts val="5740"/>
              </a:lnSpc>
              <a:spcBef>
                <a:spcPct val="0"/>
              </a:spcBef>
            </a:pPr>
            <a:r>
              <a:rPr lang="en-US" sz="4100" spc="-328">
                <a:solidFill>
                  <a:srgbClr val="000000"/>
                </a:solidFill>
                <a:latin typeface="Apercu Pro 2"/>
                <a:ea typeface="Apercu Pro 2"/>
                <a:cs typeface="Apercu Pro 2"/>
                <a:sym typeface="Apercu Pro 2"/>
              </a:rPr>
              <a:t>Two Parts: Objective Test &amp; Role Play</a:t>
            </a:r>
          </a:p>
          <a:p>
            <a:pPr algn="ctr">
              <a:lnSpc>
                <a:spcPts val="5740"/>
              </a:lnSpc>
              <a:spcBef>
                <a:spcPct val="0"/>
              </a:spcBef>
            </a:pPr>
            <a:r>
              <a:rPr lang="en-US" sz="4100" spc="-328">
                <a:solidFill>
                  <a:srgbClr val="000000"/>
                </a:solidFill>
                <a:latin typeface="Apercu Pro 2"/>
                <a:ea typeface="Apercu Pro 2"/>
                <a:cs typeface="Apercu Pro 2"/>
                <a:sym typeface="Apercu Pro 2"/>
              </a:rPr>
              <a:t>Teams of 1-3 competitors</a:t>
            </a:r>
          </a:p>
          <a:p>
            <a:pPr algn="ctr">
              <a:lnSpc>
                <a:spcPts val="4480"/>
              </a:lnSpc>
              <a:spcBef>
                <a:spcPct val="0"/>
              </a:spcBef>
            </a:pPr>
            <a:r>
              <a:rPr lang="en-US" sz="3200" spc="-256">
                <a:solidFill>
                  <a:srgbClr val="000000"/>
                </a:solidFill>
                <a:latin typeface="Apercu Pro 2"/>
                <a:ea typeface="Apercu Pro 2"/>
                <a:cs typeface="Apercu Pro 2"/>
                <a:sym typeface="Apercu Pro 2"/>
              </a:rPr>
              <a:t>(Client Service &amp; Parli Pro are unique)</a:t>
            </a:r>
          </a:p>
        </p:txBody>
      </p:sp>
      <p:sp>
        <p:nvSpPr>
          <p:cNvPr name="TextBox 7" id="7"/>
          <p:cNvSpPr txBox="true"/>
          <p:nvPr/>
        </p:nvSpPr>
        <p:spPr>
          <a:xfrm rot="0">
            <a:off x="9435377" y="4660195"/>
            <a:ext cx="8546773" cy="2926730"/>
          </a:xfrm>
          <a:prstGeom prst="rect">
            <a:avLst/>
          </a:prstGeom>
        </p:spPr>
        <p:txBody>
          <a:bodyPr anchor="t" rtlCol="false" tIns="0" lIns="0" bIns="0" rIns="0">
            <a:spAutoFit/>
          </a:bodyPr>
          <a:lstStyle/>
          <a:p>
            <a:pPr algn="l">
              <a:lnSpc>
                <a:spcPts val="5824"/>
              </a:lnSpc>
            </a:pPr>
            <a:r>
              <a:rPr lang="en-US" sz="4160" spc="-332" b="true">
                <a:solidFill>
                  <a:srgbClr val="000000"/>
                </a:solidFill>
                <a:latin typeface="Apercu Pro 1 Bold"/>
                <a:ea typeface="Apercu Pro 1 Bold"/>
                <a:cs typeface="Apercu Pro 1 Bold"/>
                <a:sym typeface="Apercu Pro 1 Bold"/>
              </a:rPr>
              <a:t>Role Play</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20-minutes with case study</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7 minutes to present to judges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Judges can interact throughout</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71363"/>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2470112" y="304530"/>
            <a:ext cx="5383758" cy="4132986"/>
          </a:xfrm>
          <a:custGeom>
            <a:avLst/>
            <a:gdLst/>
            <a:ahLst/>
            <a:cxnLst/>
            <a:rect r="r" b="b" t="t" l="l"/>
            <a:pathLst>
              <a:path h="4132986" w="5383758">
                <a:moveTo>
                  <a:pt x="0" y="0"/>
                </a:moveTo>
                <a:lnTo>
                  <a:pt x="5383758" y="0"/>
                </a:lnTo>
                <a:lnTo>
                  <a:pt x="5383758" y="4132986"/>
                </a:lnTo>
                <a:lnTo>
                  <a:pt x="0" y="4132986"/>
                </a:lnTo>
                <a:lnTo>
                  <a:pt x="0" y="0"/>
                </a:lnTo>
                <a:close/>
              </a:path>
            </a:pathLst>
          </a:custGeom>
          <a:blipFill>
            <a:blip r:embed="rId4"/>
            <a:stretch>
              <a:fillRect l="-122448" t="-74856" r="-117652" b="-157412"/>
            </a:stretch>
          </a:blipFill>
        </p:spPr>
      </p:sp>
      <p:sp>
        <p:nvSpPr>
          <p:cNvPr name="TextBox 4" id="4"/>
          <p:cNvSpPr txBox="true"/>
          <p:nvPr/>
        </p:nvSpPr>
        <p:spPr>
          <a:xfrm rot="0">
            <a:off x="888604" y="4660195"/>
            <a:ext cx="8546773" cy="5129597"/>
          </a:xfrm>
          <a:prstGeom prst="rect">
            <a:avLst/>
          </a:prstGeom>
        </p:spPr>
        <p:txBody>
          <a:bodyPr anchor="t" rtlCol="false" tIns="0" lIns="0" bIns="0" rIns="0">
            <a:spAutoFit/>
          </a:bodyPr>
          <a:lstStyle/>
          <a:p>
            <a:pPr algn="l">
              <a:lnSpc>
                <a:spcPts val="5824"/>
              </a:lnSpc>
            </a:pPr>
            <a:r>
              <a:rPr lang="en-US" sz="4160" spc="-332" b="true">
                <a:solidFill>
                  <a:srgbClr val="000000"/>
                </a:solidFill>
                <a:latin typeface="Apercu Pro 1 Bold"/>
                <a:ea typeface="Apercu Pro 1 Bold"/>
                <a:cs typeface="Apercu Pro 1 Bold"/>
                <a:sym typeface="Apercu Pro 1 Bold"/>
              </a:rPr>
              <a:t>Objective Test</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100 multiple choice questions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50-minutes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DLC: take at school prior to DLC</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SLC: take on site at scheduled time</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Each team member takes individually and scores are averaged</a:t>
            </a:r>
          </a:p>
        </p:txBody>
      </p:sp>
      <p:sp>
        <p:nvSpPr>
          <p:cNvPr name="TextBox 5" id="5"/>
          <p:cNvSpPr txBox="true"/>
          <p:nvPr/>
        </p:nvSpPr>
        <p:spPr>
          <a:xfrm rot="0">
            <a:off x="9209157" y="350990"/>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ROLE PLAY EVENTS</a:t>
            </a:r>
          </a:p>
        </p:txBody>
      </p:sp>
      <p:sp>
        <p:nvSpPr>
          <p:cNvPr name="TextBox 6" id="6"/>
          <p:cNvSpPr txBox="true"/>
          <p:nvPr/>
        </p:nvSpPr>
        <p:spPr>
          <a:xfrm rot="0">
            <a:off x="9521659" y="1498437"/>
            <a:ext cx="7350919" cy="2012315"/>
          </a:xfrm>
          <a:prstGeom prst="rect">
            <a:avLst/>
          </a:prstGeom>
        </p:spPr>
        <p:txBody>
          <a:bodyPr anchor="t" rtlCol="false" tIns="0" lIns="0" bIns="0" rIns="0">
            <a:spAutoFit/>
          </a:bodyPr>
          <a:lstStyle/>
          <a:p>
            <a:pPr algn="ctr">
              <a:lnSpc>
                <a:spcPts val="5740"/>
              </a:lnSpc>
              <a:spcBef>
                <a:spcPct val="0"/>
              </a:spcBef>
            </a:pPr>
            <a:r>
              <a:rPr lang="en-US" sz="4100" spc="-328">
                <a:solidFill>
                  <a:srgbClr val="000000"/>
                </a:solidFill>
                <a:latin typeface="Apercu Pro 2"/>
                <a:ea typeface="Apercu Pro 2"/>
                <a:cs typeface="Apercu Pro 2"/>
                <a:sym typeface="Apercu Pro 2"/>
              </a:rPr>
              <a:t>Two Parts: Objective Test &amp; Role Play</a:t>
            </a:r>
          </a:p>
          <a:p>
            <a:pPr algn="ctr">
              <a:lnSpc>
                <a:spcPts val="5740"/>
              </a:lnSpc>
              <a:spcBef>
                <a:spcPct val="0"/>
              </a:spcBef>
            </a:pPr>
            <a:r>
              <a:rPr lang="en-US" sz="4100" spc="-328">
                <a:solidFill>
                  <a:srgbClr val="000000"/>
                </a:solidFill>
                <a:latin typeface="Apercu Pro 2"/>
                <a:ea typeface="Apercu Pro 2"/>
                <a:cs typeface="Apercu Pro 2"/>
                <a:sym typeface="Apercu Pro 2"/>
              </a:rPr>
              <a:t>Teams of 1-3 competitors</a:t>
            </a:r>
          </a:p>
          <a:p>
            <a:pPr algn="ctr">
              <a:lnSpc>
                <a:spcPts val="4480"/>
              </a:lnSpc>
              <a:spcBef>
                <a:spcPct val="0"/>
              </a:spcBef>
            </a:pPr>
            <a:r>
              <a:rPr lang="en-US" sz="3200" spc="-256">
                <a:solidFill>
                  <a:srgbClr val="000000"/>
                </a:solidFill>
                <a:latin typeface="Apercu Pro 2"/>
                <a:ea typeface="Apercu Pro 2"/>
                <a:cs typeface="Apercu Pro 2"/>
                <a:sym typeface="Apercu Pro 2"/>
              </a:rPr>
              <a:t>(Client Service &amp; Parli Pro are unique)</a:t>
            </a:r>
          </a:p>
        </p:txBody>
      </p:sp>
      <p:sp>
        <p:nvSpPr>
          <p:cNvPr name="TextBox 7" id="7"/>
          <p:cNvSpPr txBox="true"/>
          <p:nvPr/>
        </p:nvSpPr>
        <p:spPr>
          <a:xfrm rot="0">
            <a:off x="9435377" y="4660195"/>
            <a:ext cx="8546773" cy="2926730"/>
          </a:xfrm>
          <a:prstGeom prst="rect">
            <a:avLst/>
          </a:prstGeom>
        </p:spPr>
        <p:txBody>
          <a:bodyPr anchor="t" rtlCol="false" tIns="0" lIns="0" bIns="0" rIns="0">
            <a:spAutoFit/>
          </a:bodyPr>
          <a:lstStyle/>
          <a:p>
            <a:pPr algn="l">
              <a:lnSpc>
                <a:spcPts val="5824"/>
              </a:lnSpc>
            </a:pPr>
            <a:r>
              <a:rPr lang="en-US" sz="4160" spc="-332" b="true">
                <a:solidFill>
                  <a:srgbClr val="000000"/>
                </a:solidFill>
                <a:latin typeface="Apercu Pro 1 Bold"/>
                <a:ea typeface="Apercu Pro 1 Bold"/>
                <a:cs typeface="Apercu Pro 1 Bold"/>
                <a:sym typeface="Apercu Pro 1 Bold"/>
              </a:rPr>
              <a:t>Role Play</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20-minutes with case study</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7 minutes to present to judges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Judges can interact throughout</a:t>
            </a:r>
          </a:p>
        </p:txBody>
      </p:sp>
      <p:sp>
        <p:nvSpPr>
          <p:cNvPr name="Freeform 8" id="8"/>
          <p:cNvSpPr/>
          <p:nvPr/>
        </p:nvSpPr>
        <p:spPr>
          <a:xfrm flipH="false" flipV="false" rot="0">
            <a:off x="6340744" y="1593687"/>
            <a:ext cx="5606512" cy="7710963"/>
          </a:xfrm>
          <a:custGeom>
            <a:avLst/>
            <a:gdLst/>
            <a:ahLst/>
            <a:cxnLst/>
            <a:rect r="r" b="b" t="t" l="l"/>
            <a:pathLst>
              <a:path h="7710963" w="5606512">
                <a:moveTo>
                  <a:pt x="0" y="0"/>
                </a:moveTo>
                <a:lnTo>
                  <a:pt x="5606512" y="0"/>
                </a:lnTo>
                <a:lnTo>
                  <a:pt x="5606512" y="7710962"/>
                </a:lnTo>
                <a:lnTo>
                  <a:pt x="0" y="7710962"/>
                </a:lnTo>
                <a:lnTo>
                  <a:pt x="0" y="0"/>
                </a:lnTo>
                <a:close/>
              </a:path>
            </a:pathLst>
          </a:custGeom>
          <a:blipFill>
            <a:blip r:embed="rId5"/>
            <a:stretch>
              <a:fillRect l="0" t="0" r="0" b="0"/>
            </a:stretch>
          </a:blipFill>
        </p:spPr>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1308808" y="276157"/>
            <a:ext cx="7204886" cy="9610600"/>
          </a:xfrm>
          <a:custGeom>
            <a:avLst/>
            <a:gdLst/>
            <a:ahLst/>
            <a:cxnLst/>
            <a:rect r="r" b="b" t="t" l="l"/>
            <a:pathLst>
              <a:path h="9610600" w="7204886">
                <a:moveTo>
                  <a:pt x="0" y="0"/>
                </a:moveTo>
                <a:lnTo>
                  <a:pt x="7204887" y="0"/>
                </a:lnTo>
                <a:lnTo>
                  <a:pt x="7204887" y="9610600"/>
                </a:lnTo>
                <a:lnTo>
                  <a:pt x="0" y="9610600"/>
                </a:lnTo>
                <a:lnTo>
                  <a:pt x="0" y="0"/>
                </a:lnTo>
                <a:close/>
              </a:path>
            </a:pathLst>
          </a:custGeom>
          <a:blipFill>
            <a:blip r:embed="rId4"/>
            <a:stretch>
              <a:fillRect l="-192494" t="-38002" r="-2335" b="-27768"/>
            </a:stretch>
          </a:blipFill>
        </p:spPr>
      </p:sp>
      <p:sp>
        <p:nvSpPr>
          <p:cNvPr name="TextBox 4" id="4"/>
          <p:cNvSpPr txBox="true"/>
          <p:nvPr/>
        </p:nvSpPr>
        <p:spPr>
          <a:xfrm rot="0">
            <a:off x="9283378" y="1808317"/>
            <a:ext cx="8684403" cy="6598175"/>
          </a:xfrm>
          <a:prstGeom prst="rect">
            <a:avLst/>
          </a:prstGeom>
        </p:spPr>
        <p:txBody>
          <a:bodyPr anchor="t" rtlCol="false" tIns="0" lIns="0" bIns="0" rIns="0">
            <a:spAutoFit/>
          </a:bodyPr>
          <a:lstStyle/>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Mix of team and individual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Some events have an objective test</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Some events have prejudged items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Most events have a topic and instructions for competitors to prepare presentations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SLC: set-up time is 1-minute and Internet access for limited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Q&amp;A from judges</a:t>
            </a:r>
          </a:p>
        </p:txBody>
      </p:sp>
      <p:sp>
        <p:nvSpPr>
          <p:cNvPr name="TextBox 5" id="5"/>
          <p:cNvSpPr txBox="true"/>
          <p:nvPr/>
        </p:nvSpPr>
        <p:spPr>
          <a:xfrm rot="0">
            <a:off x="9637619" y="483552"/>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PRESENTATION EVENTS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1308808" y="276157"/>
            <a:ext cx="7204886" cy="9610600"/>
          </a:xfrm>
          <a:custGeom>
            <a:avLst/>
            <a:gdLst/>
            <a:ahLst/>
            <a:cxnLst/>
            <a:rect r="r" b="b" t="t" l="l"/>
            <a:pathLst>
              <a:path h="9610600" w="7204886">
                <a:moveTo>
                  <a:pt x="0" y="0"/>
                </a:moveTo>
                <a:lnTo>
                  <a:pt x="7204887" y="0"/>
                </a:lnTo>
                <a:lnTo>
                  <a:pt x="7204887" y="9610600"/>
                </a:lnTo>
                <a:lnTo>
                  <a:pt x="0" y="9610600"/>
                </a:lnTo>
                <a:lnTo>
                  <a:pt x="0" y="0"/>
                </a:lnTo>
                <a:close/>
              </a:path>
            </a:pathLst>
          </a:custGeom>
          <a:blipFill>
            <a:blip r:embed="rId4"/>
            <a:stretch>
              <a:fillRect l="-192494" t="-38002" r="-2335" b="-27768"/>
            </a:stretch>
          </a:blipFill>
        </p:spPr>
      </p:sp>
      <p:sp>
        <p:nvSpPr>
          <p:cNvPr name="TextBox 4" id="4"/>
          <p:cNvSpPr txBox="true"/>
          <p:nvPr/>
        </p:nvSpPr>
        <p:spPr>
          <a:xfrm rot="0">
            <a:off x="9283378" y="1808317"/>
            <a:ext cx="8684403" cy="6598175"/>
          </a:xfrm>
          <a:prstGeom prst="rect">
            <a:avLst/>
          </a:prstGeom>
        </p:spPr>
        <p:txBody>
          <a:bodyPr anchor="t" rtlCol="false" tIns="0" lIns="0" bIns="0" rIns="0">
            <a:spAutoFit/>
          </a:bodyPr>
          <a:lstStyle/>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Mix of team and individual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Some events have an objective test</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Some events have prejudged items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Most events have a topic and instructions for competitors to prepare presentations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SLC: set-up time is 1-minute and Internet access for limited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Q&amp;A from judges</a:t>
            </a:r>
          </a:p>
        </p:txBody>
      </p:sp>
      <p:sp>
        <p:nvSpPr>
          <p:cNvPr name="TextBox 5" id="5"/>
          <p:cNvSpPr txBox="true"/>
          <p:nvPr/>
        </p:nvSpPr>
        <p:spPr>
          <a:xfrm rot="0">
            <a:off x="9637619" y="483552"/>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PRESENTATION EVENTS</a:t>
            </a:r>
          </a:p>
        </p:txBody>
      </p:sp>
      <p:sp>
        <p:nvSpPr>
          <p:cNvPr name="Freeform 6" id="6"/>
          <p:cNvSpPr/>
          <p:nvPr/>
        </p:nvSpPr>
        <p:spPr>
          <a:xfrm flipH="false" flipV="false" rot="0">
            <a:off x="6340744" y="1547337"/>
            <a:ext cx="5606512" cy="7710963"/>
          </a:xfrm>
          <a:custGeom>
            <a:avLst/>
            <a:gdLst/>
            <a:ahLst/>
            <a:cxnLst/>
            <a:rect r="r" b="b" t="t" l="l"/>
            <a:pathLst>
              <a:path h="7710963" w="5606512">
                <a:moveTo>
                  <a:pt x="0" y="0"/>
                </a:moveTo>
                <a:lnTo>
                  <a:pt x="5606512" y="0"/>
                </a:lnTo>
                <a:lnTo>
                  <a:pt x="5606512" y="7710963"/>
                </a:lnTo>
                <a:lnTo>
                  <a:pt x="0" y="7710963"/>
                </a:lnTo>
                <a:lnTo>
                  <a:pt x="0" y="0"/>
                </a:lnTo>
                <a:close/>
              </a:path>
            </a:pathLst>
          </a:custGeom>
          <a:blipFill>
            <a:blip r:embed="rId5"/>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1308808" y="1525670"/>
            <a:ext cx="7974570" cy="2929890"/>
          </a:xfrm>
          <a:custGeom>
            <a:avLst/>
            <a:gdLst/>
            <a:ahLst/>
            <a:cxnLst/>
            <a:rect r="r" b="b" t="t" l="l"/>
            <a:pathLst>
              <a:path h="2929890" w="7974570">
                <a:moveTo>
                  <a:pt x="0" y="0"/>
                </a:moveTo>
                <a:lnTo>
                  <a:pt x="7974570" y="0"/>
                </a:lnTo>
                <a:lnTo>
                  <a:pt x="7974570" y="2929890"/>
                </a:lnTo>
                <a:lnTo>
                  <a:pt x="0" y="2929890"/>
                </a:lnTo>
                <a:lnTo>
                  <a:pt x="0" y="0"/>
                </a:lnTo>
                <a:close/>
              </a:path>
            </a:pathLst>
          </a:custGeom>
          <a:blipFill>
            <a:blip r:embed="rId4"/>
            <a:stretch>
              <a:fillRect l="-200084" t="-512578" r="0" b="0"/>
            </a:stretch>
          </a:blipFill>
        </p:spPr>
      </p:sp>
      <p:sp>
        <p:nvSpPr>
          <p:cNvPr name="TextBox 4" id="4"/>
          <p:cNvSpPr txBox="true"/>
          <p:nvPr/>
        </p:nvSpPr>
        <p:spPr>
          <a:xfrm rot="0">
            <a:off x="8983173" y="1808317"/>
            <a:ext cx="9104690" cy="5863886"/>
          </a:xfrm>
          <a:prstGeom prst="rect">
            <a:avLst/>
          </a:prstGeom>
        </p:spPr>
        <p:txBody>
          <a:bodyPr anchor="t" rtlCol="false" tIns="0" lIns="0" bIns="0" rIns="0">
            <a:spAutoFit/>
          </a:bodyPr>
          <a:lstStyle/>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Team events, 1-3 competitors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One per chapter</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Topic and instructions provided in event guidelines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Prejudged report for all chapter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Only offered at SLC</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Competitors can compete in this and one other event, if you qualify at DLC</a:t>
            </a:r>
          </a:p>
        </p:txBody>
      </p:sp>
      <p:sp>
        <p:nvSpPr>
          <p:cNvPr name="TextBox 5" id="5"/>
          <p:cNvSpPr txBox="true"/>
          <p:nvPr/>
        </p:nvSpPr>
        <p:spPr>
          <a:xfrm rot="0">
            <a:off x="9547557" y="483552"/>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CHAPTER EVENTS</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1308808" y="1525670"/>
            <a:ext cx="7974570" cy="2929890"/>
          </a:xfrm>
          <a:custGeom>
            <a:avLst/>
            <a:gdLst/>
            <a:ahLst/>
            <a:cxnLst/>
            <a:rect r="r" b="b" t="t" l="l"/>
            <a:pathLst>
              <a:path h="2929890" w="7974570">
                <a:moveTo>
                  <a:pt x="0" y="0"/>
                </a:moveTo>
                <a:lnTo>
                  <a:pt x="7974570" y="0"/>
                </a:lnTo>
                <a:lnTo>
                  <a:pt x="7974570" y="2929890"/>
                </a:lnTo>
                <a:lnTo>
                  <a:pt x="0" y="2929890"/>
                </a:lnTo>
                <a:lnTo>
                  <a:pt x="0" y="0"/>
                </a:lnTo>
                <a:close/>
              </a:path>
            </a:pathLst>
          </a:custGeom>
          <a:blipFill>
            <a:blip r:embed="rId4"/>
            <a:stretch>
              <a:fillRect l="-200084" t="-512578" r="0" b="0"/>
            </a:stretch>
          </a:blipFill>
        </p:spPr>
      </p:sp>
      <p:sp>
        <p:nvSpPr>
          <p:cNvPr name="TextBox 4" id="4"/>
          <p:cNvSpPr txBox="true"/>
          <p:nvPr/>
        </p:nvSpPr>
        <p:spPr>
          <a:xfrm rot="0">
            <a:off x="8983173" y="1808317"/>
            <a:ext cx="9104690" cy="5863886"/>
          </a:xfrm>
          <a:prstGeom prst="rect">
            <a:avLst/>
          </a:prstGeom>
        </p:spPr>
        <p:txBody>
          <a:bodyPr anchor="t" rtlCol="false" tIns="0" lIns="0" bIns="0" rIns="0">
            <a:spAutoFit/>
          </a:bodyPr>
          <a:lstStyle/>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Team events, 1-3 competitors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One per chapter</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Topic and instructions provided in event guidelines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Prejudged report for all chapter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Only offered at SLC</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Competitors can compete in this and one other event, if you qualify at DLC</a:t>
            </a:r>
          </a:p>
        </p:txBody>
      </p:sp>
      <p:sp>
        <p:nvSpPr>
          <p:cNvPr name="TextBox 5" id="5"/>
          <p:cNvSpPr txBox="true"/>
          <p:nvPr/>
        </p:nvSpPr>
        <p:spPr>
          <a:xfrm rot="0">
            <a:off x="9547557" y="483552"/>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CHAPTER EVENTS</a:t>
            </a:r>
          </a:p>
        </p:txBody>
      </p:sp>
      <p:sp>
        <p:nvSpPr>
          <p:cNvPr name="Freeform 6" id="6"/>
          <p:cNvSpPr/>
          <p:nvPr/>
        </p:nvSpPr>
        <p:spPr>
          <a:xfrm flipH="false" flipV="false" rot="0">
            <a:off x="6340744" y="1684430"/>
            <a:ext cx="5606512" cy="7710963"/>
          </a:xfrm>
          <a:custGeom>
            <a:avLst/>
            <a:gdLst/>
            <a:ahLst/>
            <a:cxnLst/>
            <a:rect r="r" b="b" t="t" l="l"/>
            <a:pathLst>
              <a:path h="7710963" w="5606512">
                <a:moveTo>
                  <a:pt x="0" y="0"/>
                </a:moveTo>
                <a:lnTo>
                  <a:pt x="5606512" y="0"/>
                </a:lnTo>
                <a:lnTo>
                  <a:pt x="5606512" y="7710962"/>
                </a:lnTo>
                <a:lnTo>
                  <a:pt x="0" y="7710962"/>
                </a:lnTo>
                <a:lnTo>
                  <a:pt x="0" y="0"/>
                </a:lnTo>
                <a:close/>
              </a:path>
            </a:pathLst>
          </a:custGeom>
          <a:blipFill>
            <a:blip r:embed="rId5"/>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22388" t="0" r="0" b="-45053"/>
            </a:stretch>
          </a:blipFill>
        </p:spPr>
      </p:sp>
      <p:grpSp>
        <p:nvGrpSpPr>
          <p:cNvPr name="Group 3" id="3"/>
          <p:cNvGrpSpPr/>
          <p:nvPr/>
        </p:nvGrpSpPr>
        <p:grpSpPr>
          <a:xfrm rot="-196933">
            <a:off x="1391896" y="2182351"/>
            <a:ext cx="10984265" cy="6956655"/>
            <a:chOff x="0" y="0"/>
            <a:chExt cx="2892975" cy="1832206"/>
          </a:xfrm>
        </p:grpSpPr>
        <p:sp>
          <p:nvSpPr>
            <p:cNvPr name="Freeform 4" id="4"/>
            <p:cNvSpPr/>
            <p:nvPr/>
          </p:nvSpPr>
          <p:spPr>
            <a:xfrm flipH="false" flipV="false" rot="0">
              <a:off x="0" y="0"/>
              <a:ext cx="2892975" cy="1832206"/>
            </a:xfrm>
            <a:custGeom>
              <a:avLst/>
              <a:gdLst/>
              <a:ahLst/>
              <a:cxnLst/>
              <a:rect r="r" b="b" t="t" l="l"/>
              <a:pathLst>
                <a:path h="1832206" w="2892975">
                  <a:moveTo>
                    <a:pt x="35946" y="0"/>
                  </a:moveTo>
                  <a:lnTo>
                    <a:pt x="2857029" y="0"/>
                  </a:lnTo>
                  <a:cubicBezTo>
                    <a:pt x="2866563" y="0"/>
                    <a:pt x="2875706" y="3787"/>
                    <a:pt x="2882447" y="10528"/>
                  </a:cubicBezTo>
                  <a:cubicBezTo>
                    <a:pt x="2889188" y="17269"/>
                    <a:pt x="2892975" y="26412"/>
                    <a:pt x="2892975" y="35946"/>
                  </a:cubicBezTo>
                  <a:lnTo>
                    <a:pt x="2892975" y="1796260"/>
                  </a:lnTo>
                  <a:cubicBezTo>
                    <a:pt x="2892975" y="1805793"/>
                    <a:pt x="2889188" y="1814936"/>
                    <a:pt x="2882447" y="1821677"/>
                  </a:cubicBezTo>
                  <a:cubicBezTo>
                    <a:pt x="2875706" y="1828418"/>
                    <a:pt x="2866563" y="1832206"/>
                    <a:pt x="2857029" y="1832206"/>
                  </a:cubicBezTo>
                  <a:lnTo>
                    <a:pt x="35946" y="1832206"/>
                  </a:lnTo>
                  <a:cubicBezTo>
                    <a:pt x="26412" y="1832206"/>
                    <a:pt x="17269" y="1828418"/>
                    <a:pt x="10528" y="1821677"/>
                  </a:cubicBezTo>
                  <a:cubicBezTo>
                    <a:pt x="3787" y="1814936"/>
                    <a:pt x="0" y="1805793"/>
                    <a:pt x="0" y="1796260"/>
                  </a:cubicBezTo>
                  <a:lnTo>
                    <a:pt x="0" y="35946"/>
                  </a:lnTo>
                  <a:cubicBezTo>
                    <a:pt x="0" y="26412"/>
                    <a:pt x="3787" y="17269"/>
                    <a:pt x="10528" y="10528"/>
                  </a:cubicBezTo>
                  <a:cubicBezTo>
                    <a:pt x="17269" y="3787"/>
                    <a:pt x="26412" y="0"/>
                    <a:pt x="35946" y="0"/>
                  </a:cubicBezTo>
                  <a:close/>
                </a:path>
              </a:pathLst>
            </a:custGeom>
            <a:solidFill>
              <a:srgbClr val="0A2E7F"/>
            </a:solidFill>
          </p:spPr>
        </p:sp>
        <p:sp>
          <p:nvSpPr>
            <p:cNvPr name="TextBox 5" id="5"/>
            <p:cNvSpPr txBox="true"/>
            <p:nvPr/>
          </p:nvSpPr>
          <p:spPr>
            <a:xfrm>
              <a:off x="0" y="-123825"/>
              <a:ext cx="2892975" cy="1956031"/>
            </a:xfrm>
            <a:prstGeom prst="rect">
              <a:avLst/>
            </a:prstGeom>
          </p:spPr>
          <p:txBody>
            <a:bodyPr anchor="ctr" rtlCol="false" tIns="50800" lIns="50800" bIns="50800" rIns="50800"/>
            <a:lstStyle/>
            <a:p>
              <a:pPr algn="ctr">
                <a:lnSpc>
                  <a:spcPts val="6859"/>
                </a:lnSpc>
              </a:pPr>
              <a:r>
                <a:rPr lang="en-US" sz="4899">
                  <a:solidFill>
                    <a:srgbClr val="FFFFFF"/>
                  </a:solidFill>
                  <a:latin typeface="Apercu Pro 2"/>
                  <a:ea typeface="Apercu Pro 2"/>
                  <a:cs typeface="Apercu Pro 2"/>
                  <a:sym typeface="Apercu Pro 2"/>
                </a:rPr>
                <a:t>Read your event guidelines carefully and check DLC and SLC deadlines</a:t>
              </a:r>
            </a:p>
            <a:p>
              <a:pPr algn="ctr">
                <a:lnSpc>
                  <a:spcPts val="6859"/>
                </a:lnSpc>
              </a:pPr>
            </a:p>
            <a:p>
              <a:pPr algn="ctr">
                <a:lnSpc>
                  <a:spcPts val="6859"/>
                </a:lnSpc>
              </a:pPr>
              <a:r>
                <a:rPr lang="en-US" sz="4899">
                  <a:solidFill>
                    <a:srgbClr val="FFFFFF"/>
                  </a:solidFill>
                  <a:latin typeface="Apercu Pro 2"/>
                  <a:ea typeface="Apercu Pro 2"/>
                  <a:cs typeface="Apercu Pro 2"/>
                  <a:sym typeface="Apercu Pro 2"/>
                </a:rPr>
                <a:t>www.coloradofbla.org/competitions</a:t>
              </a:r>
            </a:p>
            <a:p>
              <a:pPr algn="ctr">
                <a:lnSpc>
                  <a:spcPts val="2659"/>
                </a:lnSpc>
              </a:pPr>
            </a:p>
          </p:txBody>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A2E7F">
                <a:alpha val="100000"/>
              </a:srgbClr>
            </a:gs>
            <a:gs pos="33333">
              <a:srgbClr val="4870ED">
                <a:alpha val="100000"/>
              </a:srgbClr>
            </a:gs>
            <a:gs pos="66667">
              <a:srgbClr val="4870ED">
                <a:alpha val="100000"/>
              </a:srgbClr>
            </a:gs>
            <a:gs pos="100000">
              <a:srgbClr val="132E74">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0">
            <a:off x="9521192" y="801596"/>
            <a:ext cx="8766808" cy="8683808"/>
          </a:xfrm>
          <a:custGeom>
            <a:avLst/>
            <a:gdLst/>
            <a:ahLst/>
            <a:cxnLst/>
            <a:rect r="r" b="b" t="t" l="l"/>
            <a:pathLst>
              <a:path h="8683808" w="8766808">
                <a:moveTo>
                  <a:pt x="0" y="0"/>
                </a:moveTo>
                <a:lnTo>
                  <a:pt x="8766808" y="0"/>
                </a:lnTo>
                <a:lnTo>
                  <a:pt x="8766808" y="8683808"/>
                </a:lnTo>
                <a:lnTo>
                  <a:pt x="0" y="8683808"/>
                </a:lnTo>
                <a:lnTo>
                  <a:pt x="0" y="0"/>
                </a:lnTo>
                <a:close/>
              </a:path>
            </a:pathLst>
          </a:custGeom>
          <a:blipFill>
            <a:blip r:embed="rId2"/>
            <a:stretch>
              <a:fillRect l="0" t="0" r="0" b="0"/>
            </a:stretch>
          </a:blipFill>
        </p:spPr>
      </p:sp>
      <p:sp>
        <p:nvSpPr>
          <p:cNvPr name="AutoShape 3" id="3"/>
          <p:cNvSpPr/>
          <p:nvPr/>
        </p:nvSpPr>
        <p:spPr>
          <a:xfrm>
            <a:off x="2286371" y="2519292"/>
            <a:ext cx="6518674" cy="0"/>
          </a:xfrm>
          <a:prstGeom prst="line">
            <a:avLst/>
          </a:prstGeom>
          <a:ln cap="rnd" w="57150">
            <a:solidFill>
              <a:srgbClr val="FFFFFF"/>
            </a:solidFill>
            <a:prstDash val="solid"/>
            <a:headEnd type="none" len="sm" w="sm"/>
            <a:tailEnd type="none" len="sm" w="sm"/>
          </a:ln>
        </p:spPr>
      </p:sp>
      <p:sp>
        <p:nvSpPr>
          <p:cNvPr name="AutoShape 4" id="4"/>
          <p:cNvSpPr/>
          <p:nvPr/>
        </p:nvSpPr>
        <p:spPr>
          <a:xfrm flipH="true">
            <a:off x="7792281" y="9171669"/>
            <a:ext cx="0" cy="6518674"/>
          </a:xfrm>
          <a:prstGeom prst="line">
            <a:avLst/>
          </a:prstGeom>
          <a:ln cap="rnd" w="57150">
            <a:solidFill>
              <a:srgbClr val="F4B42A"/>
            </a:solidFill>
            <a:prstDash val="lgDash"/>
            <a:headEnd type="none" len="sm" w="sm"/>
            <a:tailEnd type="none" len="sm" w="sm"/>
          </a:ln>
        </p:spPr>
      </p:sp>
      <p:sp>
        <p:nvSpPr>
          <p:cNvPr name="AutoShape 5" id="5"/>
          <p:cNvSpPr/>
          <p:nvPr/>
        </p:nvSpPr>
        <p:spPr>
          <a:xfrm>
            <a:off x="7792281" y="-5328365"/>
            <a:ext cx="0" cy="6357065"/>
          </a:xfrm>
          <a:prstGeom prst="line">
            <a:avLst/>
          </a:prstGeom>
          <a:ln cap="rnd" w="57150">
            <a:solidFill>
              <a:srgbClr val="F4B42A"/>
            </a:solidFill>
            <a:prstDash val="lgDash"/>
            <a:headEnd type="none" len="sm" w="sm"/>
            <a:tailEnd type="none" len="sm" w="sm"/>
          </a:ln>
        </p:spPr>
      </p:sp>
      <p:sp>
        <p:nvSpPr>
          <p:cNvPr name="TextBox 6" id="6"/>
          <p:cNvSpPr txBox="true"/>
          <p:nvPr/>
        </p:nvSpPr>
        <p:spPr>
          <a:xfrm rot="0">
            <a:off x="2286371" y="1540755"/>
            <a:ext cx="6518674" cy="949963"/>
          </a:xfrm>
          <a:prstGeom prst="rect">
            <a:avLst/>
          </a:prstGeom>
        </p:spPr>
        <p:txBody>
          <a:bodyPr anchor="t" rtlCol="false" tIns="0" lIns="0" bIns="0" rIns="0">
            <a:spAutoFit/>
          </a:bodyPr>
          <a:lstStyle/>
          <a:p>
            <a:pPr algn="r">
              <a:lnSpc>
                <a:spcPts val="6410"/>
              </a:lnSpc>
            </a:pPr>
            <a:r>
              <a:rPr lang="en-US" b="true" sz="8012" spc="-641">
                <a:solidFill>
                  <a:srgbClr val="FFFFFF"/>
                </a:solidFill>
                <a:latin typeface="Apercu Pro 1 Bold"/>
                <a:ea typeface="Apercu Pro 1 Bold"/>
                <a:cs typeface="Apercu Pro 1 Bold"/>
                <a:sym typeface="Apercu Pro 1 Bold"/>
              </a:rPr>
              <a:t>DLC Deadlines</a:t>
            </a:r>
          </a:p>
        </p:txBody>
      </p:sp>
      <p:sp>
        <p:nvSpPr>
          <p:cNvPr name="TextBox 7" id="7"/>
          <p:cNvSpPr txBox="true"/>
          <p:nvPr/>
        </p:nvSpPr>
        <p:spPr>
          <a:xfrm rot="0">
            <a:off x="805359" y="2862192"/>
            <a:ext cx="7999687" cy="5380863"/>
          </a:xfrm>
          <a:prstGeom prst="rect">
            <a:avLst/>
          </a:prstGeom>
        </p:spPr>
        <p:txBody>
          <a:bodyPr anchor="t" rtlCol="false" tIns="0" lIns="0" bIns="0" rIns="0">
            <a:spAutoFit/>
          </a:bodyPr>
          <a:lstStyle/>
          <a:p>
            <a:pPr algn="r">
              <a:lnSpc>
                <a:spcPts val="3861"/>
              </a:lnSpc>
            </a:pPr>
            <a:r>
              <a:rPr lang="en-US" sz="3900" spc="-163">
                <a:solidFill>
                  <a:srgbClr val="FFFFFF"/>
                </a:solidFill>
                <a:latin typeface="Apercu Pro 1"/>
                <a:ea typeface="Apercu Pro 1"/>
                <a:cs typeface="Apercu Pro 1"/>
                <a:sym typeface="Apercu Pro 1"/>
              </a:rPr>
              <a:t>December 2nd: Membership Registration in FBLA Connect</a:t>
            </a:r>
          </a:p>
          <a:p>
            <a:pPr algn="r">
              <a:lnSpc>
                <a:spcPts val="3861"/>
              </a:lnSpc>
            </a:pPr>
          </a:p>
          <a:p>
            <a:pPr algn="r">
              <a:lnSpc>
                <a:spcPts val="3861"/>
              </a:lnSpc>
            </a:pPr>
            <a:r>
              <a:rPr lang="en-US" sz="3900" spc="-163">
                <a:solidFill>
                  <a:srgbClr val="FFFFFF"/>
                </a:solidFill>
                <a:latin typeface="Apercu Pro 1"/>
                <a:ea typeface="Apercu Pro 1"/>
                <a:cs typeface="Apercu Pro 1"/>
                <a:sym typeface="Apercu Pro 1"/>
              </a:rPr>
              <a:t>December 13th: DLC Registration</a:t>
            </a:r>
          </a:p>
          <a:p>
            <a:pPr algn="r">
              <a:lnSpc>
                <a:spcPts val="3861"/>
              </a:lnSpc>
            </a:pPr>
          </a:p>
          <a:p>
            <a:pPr algn="r">
              <a:lnSpc>
                <a:spcPts val="3861"/>
              </a:lnSpc>
            </a:pPr>
            <a:r>
              <a:rPr lang="en-US" sz="3900" spc="-163">
                <a:solidFill>
                  <a:srgbClr val="FFFFFF"/>
                </a:solidFill>
                <a:latin typeface="Apercu Pro 1"/>
                <a:ea typeface="Apercu Pro 1"/>
                <a:cs typeface="Apercu Pro 1"/>
                <a:sym typeface="Apercu Pro 1"/>
              </a:rPr>
              <a:t>December 20th: Last Day for Changes to Registration</a:t>
            </a:r>
          </a:p>
          <a:p>
            <a:pPr algn="r">
              <a:lnSpc>
                <a:spcPts val="3861"/>
              </a:lnSpc>
            </a:pPr>
          </a:p>
          <a:p>
            <a:pPr algn="r">
              <a:lnSpc>
                <a:spcPts val="3861"/>
              </a:lnSpc>
            </a:pPr>
            <a:r>
              <a:rPr lang="en-US" sz="3900" spc="-163">
                <a:solidFill>
                  <a:srgbClr val="FFFFFF"/>
                </a:solidFill>
                <a:latin typeface="Apercu Pro 1"/>
                <a:ea typeface="Apercu Pro 1"/>
                <a:cs typeface="Apercu Pro 1"/>
                <a:sym typeface="Apercu Pro 1"/>
              </a:rPr>
              <a:t>Check your District &amp; talk to your adviser for Testing Windows and Prejudge Deadlines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67822" y="10208"/>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74958" t="0" r="-25041" b="0"/>
            </a:stretch>
          </a:blipFill>
        </p:spPr>
      </p:sp>
      <p:sp>
        <p:nvSpPr>
          <p:cNvPr name="Freeform 3" id="3"/>
          <p:cNvSpPr/>
          <p:nvPr/>
        </p:nvSpPr>
        <p:spPr>
          <a:xfrm flipH="false" flipV="false" rot="5400000">
            <a:off x="-184694" y="-386806"/>
            <a:ext cx="10287000" cy="11060613"/>
          </a:xfrm>
          <a:custGeom>
            <a:avLst/>
            <a:gdLst/>
            <a:ahLst/>
            <a:cxnLst/>
            <a:rect r="r" b="b" t="t" l="l"/>
            <a:pathLst>
              <a:path h="11060613" w="10287000">
                <a:moveTo>
                  <a:pt x="0" y="0"/>
                </a:moveTo>
                <a:lnTo>
                  <a:pt x="10287000" y="0"/>
                </a:lnTo>
                <a:lnTo>
                  <a:pt x="10287000" y="11060612"/>
                </a:lnTo>
                <a:lnTo>
                  <a:pt x="0" y="11060612"/>
                </a:lnTo>
                <a:lnTo>
                  <a:pt x="0" y="0"/>
                </a:lnTo>
                <a:close/>
              </a:path>
            </a:pathLst>
          </a:custGeom>
          <a:blipFill>
            <a:blip r:embed="rId3"/>
            <a:stretch>
              <a:fillRect l="-597" t="0" r="-101793" b="-5882"/>
            </a:stretch>
          </a:blipFill>
        </p:spPr>
      </p:sp>
      <p:sp>
        <p:nvSpPr>
          <p:cNvPr name="AutoShape 4" id="4"/>
          <p:cNvSpPr/>
          <p:nvPr/>
        </p:nvSpPr>
        <p:spPr>
          <a:xfrm>
            <a:off x="10489113" y="-698962"/>
            <a:ext cx="0" cy="11684925"/>
          </a:xfrm>
          <a:prstGeom prst="line">
            <a:avLst/>
          </a:prstGeom>
          <a:ln cap="flat" w="123825">
            <a:solidFill>
              <a:srgbClr val="FFFFFF"/>
            </a:solidFill>
            <a:prstDash val="solid"/>
            <a:headEnd type="none" len="sm" w="sm"/>
            <a:tailEnd type="none" len="sm" w="sm"/>
          </a:ln>
        </p:spPr>
      </p:sp>
      <p:sp>
        <p:nvSpPr>
          <p:cNvPr name="Freeform 5" id="5"/>
          <p:cNvSpPr/>
          <p:nvPr/>
        </p:nvSpPr>
        <p:spPr>
          <a:xfrm flipH="false" flipV="false" rot="0">
            <a:off x="-2487255" y="744823"/>
            <a:ext cx="7591900" cy="7897705"/>
          </a:xfrm>
          <a:custGeom>
            <a:avLst/>
            <a:gdLst/>
            <a:ahLst/>
            <a:cxnLst/>
            <a:rect r="r" b="b" t="t" l="l"/>
            <a:pathLst>
              <a:path h="7897705" w="7591900">
                <a:moveTo>
                  <a:pt x="0" y="0"/>
                </a:moveTo>
                <a:lnTo>
                  <a:pt x="7591900" y="0"/>
                </a:lnTo>
                <a:lnTo>
                  <a:pt x="7591900" y="7897705"/>
                </a:lnTo>
                <a:lnTo>
                  <a:pt x="0" y="7897705"/>
                </a:lnTo>
                <a:lnTo>
                  <a:pt x="0" y="0"/>
                </a:lnTo>
                <a:close/>
              </a:path>
            </a:pathLst>
          </a:custGeom>
          <a:blipFill>
            <a:blip r:embed="rId4"/>
            <a:stretch>
              <a:fillRect l="-4338" t="-352" r="0" b="-352"/>
            </a:stretch>
          </a:blipFill>
        </p:spPr>
      </p:sp>
      <p:sp>
        <p:nvSpPr>
          <p:cNvPr name="Freeform 6" id="6"/>
          <p:cNvSpPr/>
          <p:nvPr/>
        </p:nvSpPr>
        <p:spPr>
          <a:xfrm flipH="false" flipV="false" rot="0">
            <a:off x="-2842749" y="-5038751"/>
            <a:ext cx="10489113" cy="18466935"/>
          </a:xfrm>
          <a:custGeom>
            <a:avLst/>
            <a:gdLst/>
            <a:ahLst/>
            <a:cxnLst/>
            <a:rect r="r" b="b" t="t" l="l"/>
            <a:pathLst>
              <a:path h="18466935" w="10489113">
                <a:moveTo>
                  <a:pt x="0" y="0"/>
                </a:moveTo>
                <a:lnTo>
                  <a:pt x="10489112" y="0"/>
                </a:lnTo>
                <a:lnTo>
                  <a:pt x="10489112" y="18466935"/>
                </a:lnTo>
                <a:lnTo>
                  <a:pt x="0" y="18466935"/>
                </a:lnTo>
                <a:lnTo>
                  <a:pt x="0" y="0"/>
                </a:lnTo>
                <a:close/>
              </a:path>
            </a:pathLst>
          </a:custGeom>
          <a:blipFill>
            <a:blip r:embed="rId5"/>
            <a:stretch>
              <a:fillRect l="-8540" t="0" r="-58274" b="0"/>
            </a:stretch>
          </a:blipFill>
        </p:spPr>
      </p:sp>
      <p:sp>
        <p:nvSpPr>
          <p:cNvPr name="TextBox 7" id="7"/>
          <p:cNvSpPr txBox="true"/>
          <p:nvPr/>
        </p:nvSpPr>
        <p:spPr>
          <a:xfrm rot="0">
            <a:off x="12008655" y="5875958"/>
            <a:ext cx="4767501" cy="1363201"/>
          </a:xfrm>
          <a:prstGeom prst="rect">
            <a:avLst/>
          </a:prstGeom>
        </p:spPr>
        <p:txBody>
          <a:bodyPr anchor="t" rtlCol="false" tIns="0" lIns="0" bIns="0" rIns="0">
            <a:spAutoFit/>
          </a:bodyPr>
          <a:lstStyle/>
          <a:p>
            <a:pPr algn="l">
              <a:lnSpc>
                <a:spcPts val="4986"/>
              </a:lnSpc>
            </a:pPr>
            <a:r>
              <a:rPr lang="en-US" sz="6232" spc="-498" b="true">
                <a:solidFill>
                  <a:srgbClr val="FFFFFF"/>
                </a:solidFill>
                <a:latin typeface="Apercu Pro 1 Bold"/>
                <a:ea typeface="Apercu Pro 1 Bold"/>
                <a:cs typeface="Apercu Pro 1 Bold"/>
                <a:sym typeface="Apercu Pro 1 Bold"/>
              </a:rPr>
              <a:t>DLC Scholarships</a:t>
            </a:r>
          </a:p>
        </p:txBody>
      </p:sp>
      <p:sp>
        <p:nvSpPr>
          <p:cNvPr name="TextBox 8" id="8"/>
          <p:cNvSpPr txBox="true"/>
          <p:nvPr/>
        </p:nvSpPr>
        <p:spPr>
          <a:xfrm rot="0">
            <a:off x="12008655" y="674181"/>
            <a:ext cx="4997598" cy="1449092"/>
          </a:xfrm>
          <a:prstGeom prst="rect">
            <a:avLst/>
          </a:prstGeom>
        </p:spPr>
        <p:txBody>
          <a:bodyPr anchor="t" rtlCol="false" tIns="0" lIns="0" bIns="0" rIns="0">
            <a:spAutoFit/>
          </a:bodyPr>
          <a:lstStyle/>
          <a:p>
            <a:pPr algn="l">
              <a:lnSpc>
                <a:spcPts val="5226"/>
              </a:lnSpc>
            </a:pPr>
            <a:r>
              <a:rPr lang="en-US" sz="6533" spc="-522" b="true">
                <a:solidFill>
                  <a:srgbClr val="FFFFFF"/>
                </a:solidFill>
                <a:latin typeface="Apercu Pro 1 Bold"/>
                <a:ea typeface="Apercu Pro 1 Bold"/>
                <a:cs typeface="Apercu Pro 1 Bold"/>
                <a:sym typeface="Apercu Pro 1 Bold"/>
              </a:rPr>
              <a:t>12 Colorado Districts</a:t>
            </a:r>
          </a:p>
        </p:txBody>
      </p:sp>
      <p:grpSp>
        <p:nvGrpSpPr>
          <p:cNvPr name="Group 9" id="9"/>
          <p:cNvGrpSpPr/>
          <p:nvPr/>
        </p:nvGrpSpPr>
        <p:grpSpPr>
          <a:xfrm rot="0">
            <a:off x="11642059" y="2348553"/>
            <a:ext cx="5730789" cy="1846164"/>
            <a:chOff x="0" y="0"/>
            <a:chExt cx="7641051" cy="2461552"/>
          </a:xfrm>
        </p:grpSpPr>
        <p:sp>
          <p:nvSpPr>
            <p:cNvPr name="Freeform 10" id="10"/>
            <p:cNvSpPr/>
            <p:nvPr/>
          </p:nvSpPr>
          <p:spPr>
            <a:xfrm flipH="false" flipV="false" rot="0">
              <a:off x="0" y="1153121"/>
              <a:ext cx="572152" cy="575102"/>
            </a:xfrm>
            <a:custGeom>
              <a:avLst/>
              <a:gdLst/>
              <a:ahLst/>
              <a:cxnLst/>
              <a:rect r="r" b="b" t="t" l="l"/>
              <a:pathLst>
                <a:path h="575102" w="572152">
                  <a:moveTo>
                    <a:pt x="0" y="0"/>
                  </a:moveTo>
                  <a:lnTo>
                    <a:pt x="572152" y="0"/>
                  </a:lnTo>
                  <a:lnTo>
                    <a:pt x="572152" y="575102"/>
                  </a:lnTo>
                  <a:lnTo>
                    <a:pt x="0" y="575102"/>
                  </a:lnTo>
                  <a:lnTo>
                    <a:pt x="0" y="0"/>
                  </a:lnTo>
                  <a:close/>
                </a:path>
              </a:pathLst>
            </a:custGeom>
            <a:blipFill>
              <a:blip r:embed="rId6"/>
              <a:stretch>
                <a:fillRect l="0" t="0" r="0" b="0"/>
              </a:stretch>
            </a:blipFill>
          </p:spPr>
        </p:sp>
        <p:sp>
          <p:nvSpPr>
            <p:cNvPr name="Freeform 11" id="11"/>
            <p:cNvSpPr/>
            <p:nvPr/>
          </p:nvSpPr>
          <p:spPr>
            <a:xfrm flipH="false" flipV="false" rot="0">
              <a:off x="0" y="130311"/>
              <a:ext cx="572152" cy="575102"/>
            </a:xfrm>
            <a:custGeom>
              <a:avLst/>
              <a:gdLst/>
              <a:ahLst/>
              <a:cxnLst/>
              <a:rect r="r" b="b" t="t" l="l"/>
              <a:pathLst>
                <a:path h="575102" w="572152">
                  <a:moveTo>
                    <a:pt x="0" y="0"/>
                  </a:moveTo>
                  <a:lnTo>
                    <a:pt x="572152" y="0"/>
                  </a:lnTo>
                  <a:lnTo>
                    <a:pt x="572152" y="575101"/>
                  </a:lnTo>
                  <a:lnTo>
                    <a:pt x="0" y="575101"/>
                  </a:lnTo>
                  <a:lnTo>
                    <a:pt x="0" y="0"/>
                  </a:lnTo>
                  <a:close/>
                </a:path>
              </a:pathLst>
            </a:custGeom>
            <a:blipFill>
              <a:blip r:embed="rId6"/>
              <a:stretch>
                <a:fillRect l="0" t="0" r="0" b="0"/>
              </a:stretch>
            </a:blipFill>
          </p:spPr>
        </p:sp>
        <p:sp>
          <p:nvSpPr>
            <p:cNvPr name="TextBox 12" id="12"/>
            <p:cNvSpPr txBox="true"/>
            <p:nvPr/>
          </p:nvSpPr>
          <p:spPr>
            <a:xfrm rot="0">
              <a:off x="927232" y="142875"/>
              <a:ext cx="6713820" cy="692848"/>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Geographic regions</a:t>
              </a:r>
            </a:p>
          </p:txBody>
        </p:sp>
        <p:sp>
          <p:nvSpPr>
            <p:cNvPr name="TextBox 13" id="13"/>
            <p:cNvSpPr txBox="true"/>
            <p:nvPr/>
          </p:nvSpPr>
          <p:spPr>
            <a:xfrm rot="0">
              <a:off x="927232" y="1212928"/>
              <a:ext cx="6713820" cy="1248624"/>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Individual, one-day DLCs</a:t>
              </a:r>
            </a:p>
            <a:p>
              <a:pPr algn="l">
                <a:lnSpc>
                  <a:spcPts val="3306"/>
                </a:lnSpc>
              </a:pPr>
            </a:p>
          </p:txBody>
        </p:sp>
      </p:grpSp>
      <p:sp>
        <p:nvSpPr>
          <p:cNvPr name="TextBox 14" id="14"/>
          <p:cNvSpPr txBox="true"/>
          <p:nvPr/>
        </p:nvSpPr>
        <p:spPr>
          <a:xfrm rot="0">
            <a:off x="11642059" y="4356641"/>
            <a:ext cx="6146300" cy="985136"/>
          </a:xfrm>
          <a:prstGeom prst="rect">
            <a:avLst/>
          </a:prstGeom>
        </p:spPr>
        <p:txBody>
          <a:bodyPr anchor="t" rtlCol="false" tIns="0" lIns="0" bIns="0" rIns="0">
            <a:spAutoFit/>
          </a:bodyPr>
          <a:lstStyle/>
          <a:p>
            <a:pPr algn="l">
              <a:lnSpc>
                <a:spcPts val="3663"/>
              </a:lnSpc>
            </a:pPr>
            <a:r>
              <a:rPr lang="en-US" sz="4579" spc="-366" b="true">
                <a:solidFill>
                  <a:srgbClr val="082E73"/>
                </a:solidFill>
                <a:latin typeface="Apercu Pro 1 Bold"/>
                <a:ea typeface="Apercu Pro 1 Bold"/>
                <a:cs typeface="Apercu Pro 1 Bold"/>
                <a:sym typeface="Apercu Pro 1 Bold"/>
              </a:rPr>
              <a:t>February 1st - 6th</a:t>
            </a:r>
          </a:p>
          <a:p>
            <a:pPr algn="l">
              <a:lnSpc>
                <a:spcPts val="3663"/>
              </a:lnSpc>
            </a:pPr>
            <a:r>
              <a:rPr lang="en-US" sz="4579" spc="-366" b="true">
                <a:solidFill>
                  <a:srgbClr val="082E73"/>
                </a:solidFill>
                <a:latin typeface="Apercu Pro 1 Bold"/>
                <a:ea typeface="Apercu Pro 1 Bold"/>
                <a:cs typeface="Apercu Pro 1 Bold"/>
                <a:sym typeface="Apercu Pro 1 Bold"/>
              </a:rPr>
              <a:t>www.coloradofbla.org/dlc </a:t>
            </a:r>
          </a:p>
        </p:txBody>
      </p:sp>
      <p:sp>
        <p:nvSpPr>
          <p:cNvPr name="TextBox 15" id="15"/>
          <p:cNvSpPr txBox="true"/>
          <p:nvPr/>
        </p:nvSpPr>
        <p:spPr>
          <a:xfrm rot="5400000">
            <a:off x="3856370" y="2661524"/>
            <a:ext cx="7329950" cy="4064303"/>
          </a:xfrm>
          <a:prstGeom prst="rect">
            <a:avLst/>
          </a:prstGeom>
        </p:spPr>
        <p:txBody>
          <a:bodyPr anchor="t" rtlCol="false" tIns="0" lIns="0" bIns="0" rIns="0">
            <a:spAutoFit/>
          </a:bodyPr>
          <a:lstStyle/>
          <a:p>
            <a:pPr algn="l">
              <a:lnSpc>
                <a:spcPts val="7666"/>
              </a:lnSpc>
            </a:pPr>
            <a:r>
              <a:rPr lang="en-US" sz="9583" spc="-766" b="true">
                <a:solidFill>
                  <a:srgbClr val="FFFFFF"/>
                </a:solidFill>
                <a:latin typeface="Apercu Pro 1 Bold"/>
                <a:ea typeface="Apercu Pro 1 Bold"/>
                <a:cs typeface="Apercu Pro 1 Bold"/>
                <a:sym typeface="Apercu Pro 1 Bold"/>
              </a:rPr>
              <a:t>DISTRICT LEADERSHIP CONFERENCE (DLC)</a:t>
            </a:r>
          </a:p>
        </p:txBody>
      </p:sp>
      <p:grpSp>
        <p:nvGrpSpPr>
          <p:cNvPr name="Group 16" id="16"/>
          <p:cNvGrpSpPr/>
          <p:nvPr/>
        </p:nvGrpSpPr>
        <p:grpSpPr>
          <a:xfrm rot="0">
            <a:off x="11642059" y="7601109"/>
            <a:ext cx="5730789" cy="1846164"/>
            <a:chOff x="0" y="0"/>
            <a:chExt cx="7641051" cy="2461552"/>
          </a:xfrm>
        </p:grpSpPr>
        <p:sp>
          <p:nvSpPr>
            <p:cNvPr name="Freeform 17" id="17"/>
            <p:cNvSpPr/>
            <p:nvPr/>
          </p:nvSpPr>
          <p:spPr>
            <a:xfrm flipH="false" flipV="false" rot="0">
              <a:off x="0" y="1153121"/>
              <a:ext cx="572152" cy="575102"/>
            </a:xfrm>
            <a:custGeom>
              <a:avLst/>
              <a:gdLst/>
              <a:ahLst/>
              <a:cxnLst/>
              <a:rect r="r" b="b" t="t" l="l"/>
              <a:pathLst>
                <a:path h="575102" w="572152">
                  <a:moveTo>
                    <a:pt x="0" y="0"/>
                  </a:moveTo>
                  <a:lnTo>
                    <a:pt x="572152" y="0"/>
                  </a:lnTo>
                  <a:lnTo>
                    <a:pt x="572152" y="575102"/>
                  </a:lnTo>
                  <a:lnTo>
                    <a:pt x="0" y="575102"/>
                  </a:lnTo>
                  <a:lnTo>
                    <a:pt x="0" y="0"/>
                  </a:lnTo>
                  <a:close/>
                </a:path>
              </a:pathLst>
            </a:custGeom>
            <a:blipFill>
              <a:blip r:embed="rId6"/>
              <a:stretch>
                <a:fillRect l="0" t="0" r="0" b="0"/>
              </a:stretch>
            </a:blipFill>
          </p:spPr>
        </p:sp>
        <p:sp>
          <p:nvSpPr>
            <p:cNvPr name="Freeform 18" id="18"/>
            <p:cNvSpPr/>
            <p:nvPr/>
          </p:nvSpPr>
          <p:spPr>
            <a:xfrm flipH="false" flipV="false" rot="0">
              <a:off x="0" y="130311"/>
              <a:ext cx="572152" cy="575102"/>
            </a:xfrm>
            <a:custGeom>
              <a:avLst/>
              <a:gdLst/>
              <a:ahLst/>
              <a:cxnLst/>
              <a:rect r="r" b="b" t="t" l="l"/>
              <a:pathLst>
                <a:path h="575102" w="572152">
                  <a:moveTo>
                    <a:pt x="0" y="0"/>
                  </a:moveTo>
                  <a:lnTo>
                    <a:pt x="572152" y="0"/>
                  </a:lnTo>
                  <a:lnTo>
                    <a:pt x="572152" y="575101"/>
                  </a:lnTo>
                  <a:lnTo>
                    <a:pt x="0" y="575101"/>
                  </a:lnTo>
                  <a:lnTo>
                    <a:pt x="0" y="0"/>
                  </a:lnTo>
                  <a:close/>
                </a:path>
              </a:pathLst>
            </a:custGeom>
            <a:blipFill>
              <a:blip r:embed="rId6"/>
              <a:stretch>
                <a:fillRect l="0" t="0" r="0" b="0"/>
              </a:stretch>
            </a:blipFill>
          </p:spPr>
        </p:sp>
        <p:sp>
          <p:nvSpPr>
            <p:cNvPr name="TextBox 19" id="19"/>
            <p:cNvSpPr txBox="true"/>
            <p:nvPr/>
          </p:nvSpPr>
          <p:spPr>
            <a:xfrm rot="0">
              <a:off x="927232" y="142875"/>
              <a:ext cx="6713820" cy="692848"/>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Up to 2 per district</a:t>
              </a:r>
            </a:p>
          </p:txBody>
        </p:sp>
        <p:sp>
          <p:nvSpPr>
            <p:cNvPr name="TextBox 20" id="20"/>
            <p:cNvSpPr txBox="true"/>
            <p:nvPr/>
          </p:nvSpPr>
          <p:spPr>
            <a:xfrm rot="0">
              <a:off x="927232" y="1212928"/>
              <a:ext cx="6713820" cy="1248624"/>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Due December 13th</a:t>
              </a:r>
            </a:p>
            <a:p>
              <a:pPr algn="l">
                <a:lnSpc>
                  <a:spcPts val="3306"/>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A2E7F">
                <a:alpha val="100000"/>
              </a:srgbClr>
            </a:gs>
            <a:gs pos="33333">
              <a:srgbClr val="4870ED">
                <a:alpha val="100000"/>
              </a:srgbClr>
            </a:gs>
            <a:gs pos="66667">
              <a:srgbClr val="4870ED">
                <a:alpha val="100000"/>
              </a:srgbClr>
            </a:gs>
            <a:gs pos="100000">
              <a:srgbClr val="132E74">
                <a:alpha val="100000"/>
              </a:srgbClr>
            </a:gs>
          </a:gsLst>
          <a:lin ang="2700000"/>
        </a:gradFill>
      </p:bgPr>
    </p:bg>
    <p:spTree>
      <p:nvGrpSpPr>
        <p:cNvPr id="1" name=""/>
        <p:cNvGrpSpPr/>
        <p:nvPr/>
      </p:nvGrpSpPr>
      <p:grpSpPr>
        <a:xfrm>
          <a:off x="0" y="0"/>
          <a:ext cx="0" cy="0"/>
          <a:chOff x="0" y="0"/>
          <a:chExt cx="0" cy="0"/>
        </a:xfrm>
      </p:grpSpPr>
      <p:sp>
        <p:nvSpPr>
          <p:cNvPr name="Freeform 2" id="2"/>
          <p:cNvSpPr/>
          <p:nvPr/>
        </p:nvSpPr>
        <p:spPr>
          <a:xfrm flipH="false" flipV="false" rot="0">
            <a:off x="0" y="1449785"/>
            <a:ext cx="7458039" cy="7387431"/>
          </a:xfrm>
          <a:custGeom>
            <a:avLst/>
            <a:gdLst/>
            <a:ahLst/>
            <a:cxnLst/>
            <a:rect r="r" b="b" t="t" l="l"/>
            <a:pathLst>
              <a:path h="7387431" w="7458039">
                <a:moveTo>
                  <a:pt x="0" y="0"/>
                </a:moveTo>
                <a:lnTo>
                  <a:pt x="7458039" y="0"/>
                </a:lnTo>
                <a:lnTo>
                  <a:pt x="7458039" y="7387430"/>
                </a:lnTo>
                <a:lnTo>
                  <a:pt x="0" y="7387430"/>
                </a:lnTo>
                <a:lnTo>
                  <a:pt x="0" y="0"/>
                </a:lnTo>
                <a:close/>
              </a:path>
            </a:pathLst>
          </a:custGeom>
          <a:blipFill>
            <a:blip r:embed="rId2"/>
            <a:stretch>
              <a:fillRect l="0" t="0" r="0" b="0"/>
            </a:stretch>
          </a:blipFill>
        </p:spPr>
      </p:sp>
      <p:sp>
        <p:nvSpPr>
          <p:cNvPr name="AutoShape 3" id="3"/>
          <p:cNvSpPr/>
          <p:nvPr/>
        </p:nvSpPr>
        <p:spPr>
          <a:xfrm>
            <a:off x="7650037" y="2313569"/>
            <a:ext cx="6518674" cy="0"/>
          </a:xfrm>
          <a:prstGeom prst="line">
            <a:avLst/>
          </a:prstGeom>
          <a:ln cap="rnd" w="57150">
            <a:solidFill>
              <a:srgbClr val="FFFFFF"/>
            </a:solidFill>
            <a:prstDash val="solid"/>
            <a:headEnd type="none" len="sm" w="sm"/>
            <a:tailEnd type="none" len="sm" w="sm"/>
          </a:ln>
        </p:spPr>
      </p:sp>
      <p:sp>
        <p:nvSpPr>
          <p:cNvPr name="AutoShape 4" id="4"/>
          <p:cNvSpPr/>
          <p:nvPr/>
        </p:nvSpPr>
        <p:spPr>
          <a:xfrm flipH="true">
            <a:off x="7792281" y="9171669"/>
            <a:ext cx="0" cy="6518674"/>
          </a:xfrm>
          <a:prstGeom prst="line">
            <a:avLst/>
          </a:prstGeom>
          <a:ln cap="rnd" w="57150">
            <a:solidFill>
              <a:srgbClr val="F4B42A"/>
            </a:solidFill>
            <a:prstDash val="lgDash"/>
            <a:headEnd type="none" len="sm" w="sm"/>
            <a:tailEnd type="none" len="sm" w="sm"/>
          </a:ln>
        </p:spPr>
      </p:sp>
      <p:sp>
        <p:nvSpPr>
          <p:cNvPr name="AutoShape 5" id="5"/>
          <p:cNvSpPr/>
          <p:nvPr/>
        </p:nvSpPr>
        <p:spPr>
          <a:xfrm>
            <a:off x="7792281" y="-5328365"/>
            <a:ext cx="0" cy="6357065"/>
          </a:xfrm>
          <a:prstGeom prst="line">
            <a:avLst/>
          </a:prstGeom>
          <a:ln cap="rnd" w="57150">
            <a:solidFill>
              <a:srgbClr val="F4B42A"/>
            </a:solidFill>
            <a:prstDash val="lgDash"/>
            <a:headEnd type="none" len="sm" w="sm"/>
            <a:tailEnd type="none" len="sm" w="sm"/>
          </a:ln>
        </p:spPr>
      </p:sp>
      <p:sp>
        <p:nvSpPr>
          <p:cNvPr name="TextBox 6" id="6"/>
          <p:cNvSpPr txBox="true"/>
          <p:nvPr/>
        </p:nvSpPr>
        <p:spPr>
          <a:xfrm rot="0">
            <a:off x="7792281" y="1335031"/>
            <a:ext cx="6518674" cy="949963"/>
          </a:xfrm>
          <a:prstGeom prst="rect">
            <a:avLst/>
          </a:prstGeom>
        </p:spPr>
        <p:txBody>
          <a:bodyPr anchor="t" rtlCol="false" tIns="0" lIns="0" bIns="0" rIns="0">
            <a:spAutoFit/>
          </a:bodyPr>
          <a:lstStyle/>
          <a:p>
            <a:pPr algn="just">
              <a:lnSpc>
                <a:spcPts val="6410"/>
              </a:lnSpc>
            </a:pPr>
            <a:r>
              <a:rPr lang="en-US" b="true" sz="8012" spc="-641">
                <a:solidFill>
                  <a:srgbClr val="FFFFFF"/>
                </a:solidFill>
                <a:latin typeface="Apercu Pro 1 Bold"/>
                <a:ea typeface="Apercu Pro 1 Bold"/>
                <a:cs typeface="Apercu Pro 1 Bold"/>
                <a:sym typeface="Apercu Pro 1 Bold"/>
              </a:rPr>
              <a:t>SLC Deadlines</a:t>
            </a:r>
          </a:p>
        </p:txBody>
      </p:sp>
      <p:sp>
        <p:nvSpPr>
          <p:cNvPr name="TextBox 7" id="7"/>
          <p:cNvSpPr txBox="true"/>
          <p:nvPr/>
        </p:nvSpPr>
        <p:spPr>
          <a:xfrm rot="0">
            <a:off x="7650037" y="2846969"/>
            <a:ext cx="10501396" cy="6247638"/>
          </a:xfrm>
          <a:prstGeom prst="rect">
            <a:avLst/>
          </a:prstGeom>
        </p:spPr>
        <p:txBody>
          <a:bodyPr anchor="t" rtlCol="false" tIns="0" lIns="0" bIns="0" rIns="0">
            <a:spAutoFit/>
          </a:bodyPr>
          <a:lstStyle/>
          <a:p>
            <a:pPr algn="l">
              <a:lnSpc>
                <a:spcPts val="3564"/>
              </a:lnSpc>
            </a:pPr>
            <a:r>
              <a:rPr lang="en-US" sz="3600" spc="-151">
                <a:solidFill>
                  <a:srgbClr val="FFFFFF"/>
                </a:solidFill>
                <a:latin typeface="Apercu Pro 1"/>
                <a:ea typeface="Apercu Pro 1"/>
                <a:cs typeface="Apercu Pro 1"/>
                <a:sym typeface="Apercu Pro 1"/>
              </a:rPr>
              <a:t>March 14th: Selection Committee Application</a:t>
            </a:r>
          </a:p>
          <a:p>
            <a:pPr algn="l">
              <a:lnSpc>
                <a:spcPts val="3564"/>
              </a:lnSpc>
            </a:pPr>
          </a:p>
          <a:p>
            <a:pPr algn="l">
              <a:lnSpc>
                <a:spcPts val="3564"/>
              </a:lnSpc>
            </a:pPr>
            <a:r>
              <a:rPr lang="en-US" sz="3600" spc="-151">
                <a:solidFill>
                  <a:srgbClr val="FFFFFF"/>
                </a:solidFill>
                <a:latin typeface="Apercu Pro 1"/>
                <a:ea typeface="Apercu Pro 1"/>
                <a:cs typeface="Apercu Pro 1"/>
                <a:sym typeface="Apercu Pro 1"/>
              </a:rPr>
              <a:t>March 17th: Peak Awards Submission</a:t>
            </a:r>
          </a:p>
          <a:p>
            <a:pPr algn="l">
              <a:lnSpc>
                <a:spcPts val="3564"/>
              </a:lnSpc>
            </a:pPr>
          </a:p>
          <a:p>
            <a:pPr algn="l">
              <a:lnSpc>
                <a:spcPts val="3564"/>
              </a:lnSpc>
            </a:pPr>
            <a:r>
              <a:rPr lang="en-US" sz="3600" spc="-151">
                <a:solidFill>
                  <a:srgbClr val="FFFFFF"/>
                </a:solidFill>
                <a:latin typeface="Apercu Pro 1"/>
                <a:ea typeface="Apercu Pro 1"/>
                <a:cs typeface="Apercu Pro 1"/>
                <a:sym typeface="Apercu Pro 1"/>
              </a:rPr>
              <a:t>March 21st: Early Bird Registration, State Officer Application, “Of the Year” Award Submissions</a:t>
            </a:r>
          </a:p>
          <a:p>
            <a:pPr algn="l">
              <a:lnSpc>
                <a:spcPts val="3564"/>
              </a:lnSpc>
            </a:pPr>
          </a:p>
          <a:p>
            <a:pPr algn="l">
              <a:lnSpc>
                <a:spcPts val="3564"/>
              </a:lnSpc>
            </a:pPr>
            <a:r>
              <a:rPr lang="en-US" sz="3600" spc="-151">
                <a:solidFill>
                  <a:srgbClr val="FFFFFF"/>
                </a:solidFill>
                <a:latin typeface="Apercu Pro 1"/>
                <a:ea typeface="Apercu Pro 1"/>
                <a:cs typeface="Apercu Pro 1"/>
                <a:sym typeface="Apercu Pro 1"/>
              </a:rPr>
              <a:t>March 31st: Final Registration Deadline</a:t>
            </a:r>
          </a:p>
          <a:p>
            <a:pPr algn="l">
              <a:lnSpc>
                <a:spcPts val="4158"/>
              </a:lnSpc>
            </a:pPr>
          </a:p>
          <a:p>
            <a:pPr algn="l">
              <a:lnSpc>
                <a:spcPts val="4158"/>
              </a:lnSpc>
            </a:pPr>
            <a:r>
              <a:rPr lang="en-US" sz="4200" spc="-176">
                <a:solidFill>
                  <a:srgbClr val="FFFFFF"/>
                </a:solidFill>
                <a:latin typeface="Apercu Pro 1"/>
                <a:ea typeface="Apercu Pro 1"/>
                <a:cs typeface="Apercu Pro 1"/>
                <a:sym typeface="Apercu Pro 1"/>
              </a:rPr>
              <a:t>April 11th: BAA Deadline for Recognition</a:t>
            </a:r>
          </a:p>
          <a:p>
            <a:pPr algn="l">
              <a:lnSpc>
                <a:spcPts val="4158"/>
              </a:lnSpc>
            </a:pPr>
          </a:p>
          <a:p>
            <a:pPr algn="l">
              <a:lnSpc>
                <a:spcPts val="4158"/>
              </a:lnSpc>
            </a:pPr>
            <a:r>
              <a:rPr lang="en-US" sz="4200" spc="-176">
                <a:solidFill>
                  <a:srgbClr val="FFFFFF"/>
                </a:solidFill>
                <a:latin typeface="Apercu Pro 1"/>
                <a:ea typeface="Apercu Pro 1"/>
                <a:cs typeface="Apercu Pro 1"/>
                <a:sym typeface="Apercu Pro 1"/>
              </a:rPr>
              <a:t>April 16th: Prejudge and Production Submissions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952500"/>
            <a:ext cx="18288000" cy="12192000"/>
          </a:xfrm>
          <a:custGeom>
            <a:avLst/>
            <a:gdLst/>
            <a:ahLst/>
            <a:cxnLst/>
            <a:rect r="r" b="b" t="t" l="l"/>
            <a:pathLst>
              <a:path h="12192000" w="18288000">
                <a:moveTo>
                  <a:pt x="0" y="0"/>
                </a:moveTo>
                <a:lnTo>
                  <a:pt x="18288000" y="0"/>
                </a:lnTo>
                <a:lnTo>
                  <a:pt x="18288000" y="12192000"/>
                </a:lnTo>
                <a:lnTo>
                  <a:pt x="0" y="12192000"/>
                </a:lnTo>
                <a:lnTo>
                  <a:pt x="0" y="0"/>
                </a:lnTo>
                <a:close/>
              </a:path>
            </a:pathLst>
          </a:custGeom>
          <a:blipFill>
            <a:blip r:embed="rId3"/>
            <a:stretch>
              <a:fillRect l="0" t="0" r="0" b="0"/>
            </a:stretch>
          </a:blipFill>
        </p:spPr>
      </p:sp>
      <p:grpSp>
        <p:nvGrpSpPr>
          <p:cNvPr name="Group 3" id="3"/>
          <p:cNvGrpSpPr/>
          <p:nvPr/>
        </p:nvGrpSpPr>
        <p:grpSpPr>
          <a:xfrm rot="0">
            <a:off x="1028700" y="1986488"/>
            <a:ext cx="16103075" cy="7271812"/>
            <a:chOff x="0" y="0"/>
            <a:chExt cx="4942842" cy="2232084"/>
          </a:xfrm>
        </p:grpSpPr>
        <p:sp>
          <p:nvSpPr>
            <p:cNvPr name="Freeform 4" id="4"/>
            <p:cNvSpPr/>
            <p:nvPr/>
          </p:nvSpPr>
          <p:spPr>
            <a:xfrm flipH="false" flipV="false" rot="0">
              <a:off x="0" y="0"/>
              <a:ext cx="4942842" cy="2232084"/>
            </a:xfrm>
            <a:custGeom>
              <a:avLst/>
              <a:gdLst/>
              <a:ahLst/>
              <a:cxnLst/>
              <a:rect r="r" b="b" t="t" l="l"/>
              <a:pathLst>
                <a:path h="2232084" w="4942842">
                  <a:moveTo>
                    <a:pt x="24519" y="0"/>
                  </a:moveTo>
                  <a:lnTo>
                    <a:pt x="4918323" y="0"/>
                  </a:lnTo>
                  <a:cubicBezTo>
                    <a:pt x="4931864" y="0"/>
                    <a:pt x="4942842" y="10978"/>
                    <a:pt x="4942842" y="24519"/>
                  </a:cubicBezTo>
                  <a:lnTo>
                    <a:pt x="4942842" y="2207565"/>
                  </a:lnTo>
                  <a:cubicBezTo>
                    <a:pt x="4942842" y="2221107"/>
                    <a:pt x="4931864" y="2232084"/>
                    <a:pt x="4918323" y="2232084"/>
                  </a:cubicBezTo>
                  <a:lnTo>
                    <a:pt x="24519" y="2232084"/>
                  </a:lnTo>
                  <a:cubicBezTo>
                    <a:pt x="10978" y="2232084"/>
                    <a:pt x="0" y="2221107"/>
                    <a:pt x="0" y="2207565"/>
                  </a:cubicBezTo>
                  <a:lnTo>
                    <a:pt x="0" y="24519"/>
                  </a:lnTo>
                  <a:cubicBezTo>
                    <a:pt x="0" y="10978"/>
                    <a:pt x="10978" y="0"/>
                    <a:pt x="24519" y="0"/>
                  </a:cubicBezTo>
                  <a:close/>
                </a:path>
              </a:pathLst>
            </a:custGeom>
            <a:solidFill>
              <a:srgbClr val="000000">
                <a:alpha val="0"/>
              </a:srgbClr>
            </a:solidFill>
            <a:ln w="28575" cap="rnd">
              <a:solidFill>
                <a:srgbClr val="3D6FEA"/>
              </a:solidFill>
              <a:prstDash val="solid"/>
              <a:round/>
            </a:ln>
          </p:spPr>
        </p:sp>
        <p:sp>
          <p:nvSpPr>
            <p:cNvPr name="TextBox 5" id="5"/>
            <p:cNvSpPr txBox="true"/>
            <p:nvPr/>
          </p:nvSpPr>
          <p:spPr>
            <a:xfrm>
              <a:off x="0" y="-38100"/>
              <a:ext cx="4942842" cy="2270184"/>
            </a:xfrm>
            <a:prstGeom prst="rect">
              <a:avLst/>
            </a:prstGeom>
          </p:spPr>
          <p:txBody>
            <a:bodyPr anchor="ctr" rtlCol="false" tIns="50800" lIns="50800" bIns="50800" rIns="50800"/>
            <a:lstStyle/>
            <a:p>
              <a:pPr algn="ctr">
                <a:lnSpc>
                  <a:spcPts val="2659"/>
                </a:lnSpc>
                <a:spcBef>
                  <a:spcPct val="0"/>
                </a:spcBef>
              </a:pPr>
            </a:p>
          </p:txBody>
        </p:sp>
      </p:grpSp>
      <p:grpSp>
        <p:nvGrpSpPr>
          <p:cNvPr name="Group 6" id="6"/>
          <p:cNvGrpSpPr/>
          <p:nvPr/>
        </p:nvGrpSpPr>
        <p:grpSpPr>
          <a:xfrm rot="0">
            <a:off x="6325661" y="1659372"/>
            <a:ext cx="5636679" cy="2647987"/>
            <a:chOff x="0" y="0"/>
            <a:chExt cx="1730180" cy="812800"/>
          </a:xfrm>
        </p:grpSpPr>
        <p:sp>
          <p:nvSpPr>
            <p:cNvPr name="Freeform 7" id="7"/>
            <p:cNvSpPr/>
            <p:nvPr/>
          </p:nvSpPr>
          <p:spPr>
            <a:xfrm flipH="false" flipV="false" rot="0">
              <a:off x="0" y="0"/>
              <a:ext cx="1730180" cy="812800"/>
            </a:xfrm>
            <a:custGeom>
              <a:avLst/>
              <a:gdLst/>
              <a:ahLst/>
              <a:cxnLst/>
              <a:rect r="r" b="b" t="t" l="l"/>
              <a:pathLst>
                <a:path h="812800" w="1730180">
                  <a:moveTo>
                    <a:pt x="0" y="0"/>
                  </a:moveTo>
                  <a:lnTo>
                    <a:pt x="1730180" y="0"/>
                  </a:lnTo>
                  <a:lnTo>
                    <a:pt x="1730180" y="812800"/>
                  </a:lnTo>
                  <a:lnTo>
                    <a:pt x="0" y="812800"/>
                  </a:lnTo>
                  <a:close/>
                </a:path>
              </a:pathLst>
            </a:custGeom>
            <a:solidFill>
              <a:srgbClr val="FFFFFF"/>
            </a:solidFill>
          </p:spPr>
        </p:sp>
        <p:sp>
          <p:nvSpPr>
            <p:cNvPr name="TextBox 8" id="8"/>
            <p:cNvSpPr txBox="true"/>
            <p:nvPr/>
          </p:nvSpPr>
          <p:spPr>
            <a:xfrm>
              <a:off x="0" y="-38100"/>
              <a:ext cx="1730180" cy="850900"/>
            </a:xfrm>
            <a:prstGeom prst="rect">
              <a:avLst/>
            </a:prstGeom>
          </p:spPr>
          <p:txBody>
            <a:bodyPr anchor="ctr" rtlCol="false" tIns="50800" lIns="50800" bIns="50800" rIns="50800"/>
            <a:lstStyle/>
            <a:p>
              <a:pPr algn="ctr">
                <a:lnSpc>
                  <a:spcPts val="2659"/>
                </a:lnSpc>
              </a:pPr>
            </a:p>
          </p:txBody>
        </p:sp>
      </p:grpSp>
      <p:grpSp>
        <p:nvGrpSpPr>
          <p:cNvPr name="Group 9" id="9"/>
          <p:cNvGrpSpPr/>
          <p:nvPr/>
        </p:nvGrpSpPr>
        <p:grpSpPr>
          <a:xfrm rot="0">
            <a:off x="-438628" y="0"/>
            <a:ext cx="877257" cy="10287000"/>
            <a:chOff x="0" y="0"/>
            <a:chExt cx="231047" cy="2709333"/>
          </a:xfrm>
        </p:grpSpPr>
        <p:sp>
          <p:nvSpPr>
            <p:cNvPr name="Freeform 10" id="10"/>
            <p:cNvSpPr/>
            <p:nvPr/>
          </p:nvSpPr>
          <p:spPr>
            <a:xfrm flipH="false" flipV="false" rot="0">
              <a:off x="0" y="0"/>
              <a:ext cx="231047" cy="2709333"/>
            </a:xfrm>
            <a:custGeom>
              <a:avLst/>
              <a:gdLst/>
              <a:ahLst/>
              <a:cxnLst/>
              <a:rect r="r" b="b" t="t" l="l"/>
              <a:pathLst>
                <a:path h="2709333" w="231047">
                  <a:moveTo>
                    <a:pt x="115524" y="0"/>
                  </a:moveTo>
                  <a:cubicBezTo>
                    <a:pt x="51722" y="0"/>
                    <a:pt x="0" y="606505"/>
                    <a:pt x="0" y="1354667"/>
                  </a:cubicBezTo>
                  <a:cubicBezTo>
                    <a:pt x="0" y="2102828"/>
                    <a:pt x="51722" y="2709333"/>
                    <a:pt x="115524" y="2709333"/>
                  </a:cubicBezTo>
                  <a:cubicBezTo>
                    <a:pt x="179325" y="2709333"/>
                    <a:pt x="231047" y="2102828"/>
                    <a:pt x="231047" y="1354667"/>
                  </a:cubicBezTo>
                  <a:cubicBezTo>
                    <a:pt x="231047" y="606505"/>
                    <a:pt x="179325" y="0"/>
                    <a:pt x="115524" y="0"/>
                  </a:cubicBezTo>
                  <a:close/>
                </a:path>
              </a:pathLst>
            </a:custGeom>
            <a:solidFill>
              <a:srgbClr val="3D6FEA"/>
            </a:solidFill>
          </p:spPr>
        </p:sp>
        <p:sp>
          <p:nvSpPr>
            <p:cNvPr name="TextBox 11" id="11"/>
            <p:cNvSpPr txBox="true"/>
            <p:nvPr/>
          </p:nvSpPr>
          <p:spPr>
            <a:xfrm>
              <a:off x="21661" y="215900"/>
              <a:ext cx="187726" cy="2239433"/>
            </a:xfrm>
            <a:prstGeom prst="rect">
              <a:avLst/>
            </a:prstGeom>
          </p:spPr>
          <p:txBody>
            <a:bodyPr anchor="ctr" rtlCol="false" tIns="50800" lIns="50800" bIns="50800" rIns="50800"/>
            <a:lstStyle/>
            <a:p>
              <a:pPr algn="ctr">
                <a:lnSpc>
                  <a:spcPts val="2659"/>
                </a:lnSpc>
              </a:pPr>
            </a:p>
          </p:txBody>
        </p:sp>
      </p:grpSp>
      <p:grpSp>
        <p:nvGrpSpPr>
          <p:cNvPr name="Group 12" id="12"/>
          <p:cNvGrpSpPr/>
          <p:nvPr/>
        </p:nvGrpSpPr>
        <p:grpSpPr>
          <a:xfrm rot="0">
            <a:off x="17849372" y="0"/>
            <a:ext cx="877257" cy="10287000"/>
            <a:chOff x="0" y="0"/>
            <a:chExt cx="231047" cy="2709333"/>
          </a:xfrm>
        </p:grpSpPr>
        <p:sp>
          <p:nvSpPr>
            <p:cNvPr name="Freeform 13" id="13"/>
            <p:cNvSpPr/>
            <p:nvPr/>
          </p:nvSpPr>
          <p:spPr>
            <a:xfrm flipH="false" flipV="false" rot="0">
              <a:off x="0" y="0"/>
              <a:ext cx="231047" cy="2709333"/>
            </a:xfrm>
            <a:custGeom>
              <a:avLst/>
              <a:gdLst/>
              <a:ahLst/>
              <a:cxnLst/>
              <a:rect r="r" b="b" t="t" l="l"/>
              <a:pathLst>
                <a:path h="2709333" w="231047">
                  <a:moveTo>
                    <a:pt x="115524" y="0"/>
                  </a:moveTo>
                  <a:cubicBezTo>
                    <a:pt x="51722" y="0"/>
                    <a:pt x="0" y="606505"/>
                    <a:pt x="0" y="1354667"/>
                  </a:cubicBezTo>
                  <a:cubicBezTo>
                    <a:pt x="0" y="2102828"/>
                    <a:pt x="51722" y="2709333"/>
                    <a:pt x="115524" y="2709333"/>
                  </a:cubicBezTo>
                  <a:cubicBezTo>
                    <a:pt x="179325" y="2709333"/>
                    <a:pt x="231047" y="2102828"/>
                    <a:pt x="231047" y="1354667"/>
                  </a:cubicBezTo>
                  <a:cubicBezTo>
                    <a:pt x="231047" y="606505"/>
                    <a:pt x="179325" y="0"/>
                    <a:pt x="115524" y="0"/>
                  </a:cubicBezTo>
                  <a:close/>
                </a:path>
              </a:pathLst>
            </a:custGeom>
            <a:solidFill>
              <a:srgbClr val="3D6FEA"/>
            </a:solidFill>
          </p:spPr>
        </p:sp>
        <p:sp>
          <p:nvSpPr>
            <p:cNvPr name="TextBox 14" id="14"/>
            <p:cNvSpPr txBox="true"/>
            <p:nvPr/>
          </p:nvSpPr>
          <p:spPr>
            <a:xfrm>
              <a:off x="21661" y="215900"/>
              <a:ext cx="187726" cy="2239433"/>
            </a:xfrm>
            <a:prstGeom prst="rect">
              <a:avLst/>
            </a:prstGeom>
          </p:spPr>
          <p:txBody>
            <a:bodyPr anchor="ctr" rtlCol="false" tIns="50800" lIns="50800" bIns="50800" rIns="50800"/>
            <a:lstStyle/>
            <a:p>
              <a:pPr algn="ctr">
                <a:lnSpc>
                  <a:spcPts val="2659"/>
                </a:lnSpc>
              </a:pPr>
            </a:p>
          </p:txBody>
        </p:sp>
      </p:grpSp>
      <p:sp>
        <p:nvSpPr>
          <p:cNvPr name="Freeform 15" id="15"/>
          <p:cNvSpPr/>
          <p:nvPr/>
        </p:nvSpPr>
        <p:spPr>
          <a:xfrm flipH="false" flipV="false" rot="0">
            <a:off x="7602545" y="345869"/>
            <a:ext cx="3082910" cy="682831"/>
          </a:xfrm>
          <a:custGeom>
            <a:avLst/>
            <a:gdLst/>
            <a:ahLst/>
            <a:cxnLst/>
            <a:rect r="r" b="b" t="t" l="l"/>
            <a:pathLst>
              <a:path h="682831" w="3082910">
                <a:moveTo>
                  <a:pt x="0" y="0"/>
                </a:moveTo>
                <a:lnTo>
                  <a:pt x="3082910" y="0"/>
                </a:lnTo>
                <a:lnTo>
                  <a:pt x="3082910" y="682831"/>
                </a:lnTo>
                <a:lnTo>
                  <a:pt x="0" y="682831"/>
                </a:lnTo>
                <a:lnTo>
                  <a:pt x="0" y="0"/>
                </a:lnTo>
                <a:close/>
              </a:path>
            </a:pathLst>
          </a:custGeom>
          <a:blipFill>
            <a:blip r:embed="rId4"/>
            <a:stretch>
              <a:fillRect l="0" t="0" r="0" b="0"/>
            </a:stretch>
          </a:blipFill>
        </p:spPr>
      </p:sp>
      <p:sp>
        <p:nvSpPr>
          <p:cNvPr name="Freeform 16" id="16"/>
          <p:cNvSpPr/>
          <p:nvPr/>
        </p:nvSpPr>
        <p:spPr>
          <a:xfrm flipH="false" flipV="false" rot="0">
            <a:off x="3115306" y="3259419"/>
            <a:ext cx="12057387" cy="5627290"/>
          </a:xfrm>
          <a:custGeom>
            <a:avLst/>
            <a:gdLst/>
            <a:ahLst/>
            <a:cxnLst/>
            <a:rect r="r" b="b" t="t" l="l"/>
            <a:pathLst>
              <a:path h="5627290" w="12057387">
                <a:moveTo>
                  <a:pt x="0" y="0"/>
                </a:moveTo>
                <a:lnTo>
                  <a:pt x="12057388" y="0"/>
                </a:lnTo>
                <a:lnTo>
                  <a:pt x="12057388" y="5627291"/>
                </a:lnTo>
                <a:lnTo>
                  <a:pt x="0" y="5627291"/>
                </a:lnTo>
                <a:lnTo>
                  <a:pt x="0" y="0"/>
                </a:lnTo>
                <a:close/>
              </a:path>
            </a:pathLst>
          </a:custGeom>
          <a:blipFill>
            <a:blip r:embed="rId5"/>
            <a:stretch>
              <a:fillRect l="0" t="-18548" r="0" b="-37241"/>
            </a:stretch>
          </a:blipFill>
        </p:spPr>
      </p:sp>
      <p:sp>
        <p:nvSpPr>
          <p:cNvPr name="TextBox 17" id="17"/>
          <p:cNvSpPr txBox="true"/>
          <p:nvPr/>
        </p:nvSpPr>
        <p:spPr>
          <a:xfrm rot="0">
            <a:off x="5976737" y="1323975"/>
            <a:ext cx="6334527" cy="1935444"/>
          </a:xfrm>
          <a:prstGeom prst="rect">
            <a:avLst/>
          </a:prstGeom>
        </p:spPr>
        <p:txBody>
          <a:bodyPr anchor="t" rtlCol="false" tIns="0" lIns="0" bIns="0" rIns="0">
            <a:spAutoFit/>
          </a:bodyPr>
          <a:lstStyle/>
          <a:p>
            <a:pPr algn="ctr">
              <a:lnSpc>
                <a:spcPts val="7071"/>
              </a:lnSpc>
            </a:pPr>
            <a:r>
              <a:rPr lang="en-US" b="true" sz="8839" spc="-707">
                <a:solidFill>
                  <a:srgbClr val="F4B42A"/>
                </a:solidFill>
                <a:latin typeface="Apercu Pro 1 Bold"/>
                <a:ea typeface="Apercu Pro 1 Bold"/>
                <a:cs typeface="Apercu Pro 1 Bold"/>
                <a:sym typeface="Apercu Pro 1 Bold"/>
              </a:rPr>
              <a:t>STATE OFFICERS</a:t>
            </a:r>
          </a:p>
        </p:txBody>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22388" t="0" r="0" b="-45053"/>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867822" y="10208"/>
            <a:ext cx="9144000" cy="10287000"/>
          </a:xfrm>
          <a:custGeom>
            <a:avLst/>
            <a:gdLst/>
            <a:ahLst/>
            <a:cxnLst/>
            <a:rect r="r" b="b" t="t" l="l"/>
            <a:pathLst>
              <a:path h="10287000" w="9144000">
                <a:moveTo>
                  <a:pt x="0" y="0"/>
                </a:moveTo>
                <a:lnTo>
                  <a:pt x="9144000" y="0"/>
                </a:lnTo>
                <a:lnTo>
                  <a:pt x="9144000" y="10287000"/>
                </a:lnTo>
                <a:lnTo>
                  <a:pt x="0" y="10287000"/>
                </a:lnTo>
                <a:lnTo>
                  <a:pt x="0" y="0"/>
                </a:lnTo>
                <a:close/>
              </a:path>
            </a:pathLst>
          </a:custGeom>
          <a:blipFill>
            <a:blip r:embed="rId2"/>
            <a:stretch>
              <a:fillRect l="-74958" t="0" r="-25041" b="0"/>
            </a:stretch>
          </a:blipFill>
        </p:spPr>
      </p:sp>
      <p:sp>
        <p:nvSpPr>
          <p:cNvPr name="Freeform 3" id="3"/>
          <p:cNvSpPr/>
          <p:nvPr/>
        </p:nvSpPr>
        <p:spPr>
          <a:xfrm flipH="false" flipV="false" rot="5400000">
            <a:off x="-184694" y="-386806"/>
            <a:ext cx="10287000" cy="11060613"/>
          </a:xfrm>
          <a:custGeom>
            <a:avLst/>
            <a:gdLst/>
            <a:ahLst/>
            <a:cxnLst/>
            <a:rect r="r" b="b" t="t" l="l"/>
            <a:pathLst>
              <a:path h="11060613" w="10287000">
                <a:moveTo>
                  <a:pt x="0" y="0"/>
                </a:moveTo>
                <a:lnTo>
                  <a:pt x="10287000" y="0"/>
                </a:lnTo>
                <a:lnTo>
                  <a:pt x="10287000" y="11060612"/>
                </a:lnTo>
                <a:lnTo>
                  <a:pt x="0" y="11060612"/>
                </a:lnTo>
                <a:lnTo>
                  <a:pt x="0" y="0"/>
                </a:lnTo>
                <a:close/>
              </a:path>
            </a:pathLst>
          </a:custGeom>
          <a:blipFill>
            <a:blip r:embed="rId3"/>
            <a:stretch>
              <a:fillRect l="-597" t="0" r="-101793" b="-5882"/>
            </a:stretch>
          </a:blipFill>
        </p:spPr>
      </p:sp>
      <p:sp>
        <p:nvSpPr>
          <p:cNvPr name="AutoShape 4" id="4"/>
          <p:cNvSpPr/>
          <p:nvPr/>
        </p:nvSpPr>
        <p:spPr>
          <a:xfrm>
            <a:off x="10489113" y="-698962"/>
            <a:ext cx="0" cy="11684925"/>
          </a:xfrm>
          <a:prstGeom prst="line">
            <a:avLst/>
          </a:prstGeom>
          <a:ln cap="flat" w="123825">
            <a:solidFill>
              <a:srgbClr val="FFFFFF"/>
            </a:solidFill>
            <a:prstDash val="solid"/>
            <a:headEnd type="none" len="sm" w="sm"/>
            <a:tailEnd type="none" len="sm" w="sm"/>
          </a:ln>
        </p:spPr>
      </p:sp>
      <p:sp>
        <p:nvSpPr>
          <p:cNvPr name="Freeform 5" id="5"/>
          <p:cNvSpPr/>
          <p:nvPr/>
        </p:nvSpPr>
        <p:spPr>
          <a:xfrm flipH="false" flipV="false" rot="0">
            <a:off x="-2487255" y="744823"/>
            <a:ext cx="7591900" cy="7897705"/>
          </a:xfrm>
          <a:custGeom>
            <a:avLst/>
            <a:gdLst/>
            <a:ahLst/>
            <a:cxnLst/>
            <a:rect r="r" b="b" t="t" l="l"/>
            <a:pathLst>
              <a:path h="7897705" w="7591900">
                <a:moveTo>
                  <a:pt x="0" y="0"/>
                </a:moveTo>
                <a:lnTo>
                  <a:pt x="7591900" y="0"/>
                </a:lnTo>
                <a:lnTo>
                  <a:pt x="7591900" y="7897705"/>
                </a:lnTo>
                <a:lnTo>
                  <a:pt x="0" y="7897705"/>
                </a:lnTo>
                <a:lnTo>
                  <a:pt x="0" y="0"/>
                </a:lnTo>
                <a:close/>
              </a:path>
            </a:pathLst>
          </a:custGeom>
          <a:blipFill>
            <a:blip r:embed="rId4"/>
            <a:stretch>
              <a:fillRect l="-4338" t="-352" r="0" b="-352"/>
            </a:stretch>
          </a:blipFill>
        </p:spPr>
      </p:sp>
      <p:sp>
        <p:nvSpPr>
          <p:cNvPr name="Freeform 6" id="6"/>
          <p:cNvSpPr/>
          <p:nvPr/>
        </p:nvSpPr>
        <p:spPr>
          <a:xfrm flipH="false" flipV="false" rot="0">
            <a:off x="-2842749" y="-5038751"/>
            <a:ext cx="10489113" cy="18466935"/>
          </a:xfrm>
          <a:custGeom>
            <a:avLst/>
            <a:gdLst/>
            <a:ahLst/>
            <a:cxnLst/>
            <a:rect r="r" b="b" t="t" l="l"/>
            <a:pathLst>
              <a:path h="18466935" w="10489113">
                <a:moveTo>
                  <a:pt x="0" y="0"/>
                </a:moveTo>
                <a:lnTo>
                  <a:pt x="10489112" y="0"/>
                </a:lnTo>
                <a:lnTo>
                  <a:pt x="10489112" y="18466935"/>
                </a:lnTo>
                <a:lnTo>
                  <a:pt x="0" y="18466935"/>
                </a:lnTo>
                <a:lnTo>
                  <a:pt x="0" y="0"/>
                </a:lnTo>
                <a:close/>
              </a:path>
            </a:pathLst>
          </a:custGeom>
          <a:blipFill>
            <a:blip r:embed="rId5"/>
            <a:stretch>
              <a:fillRect l="-8540" t="0" r="-58274" b="0"/>
            </a:stretch>
          </a:blipFill>
        </p:spPr>
      </p:sp>
      <p:sp>
        <p:nvSpPr>
          <p:cNvPr name="TextBox 7" id="7"/>
          <p:cNvSpPr txBox="true"/>
          <p:nvPr/>
        </p:nvSpPr>
        <p:spPr>
          <a:xfrm rot="0">
            <a:off x="12008655" y="5530760"/>
            <a:ext cx="4767501" cy="1363201"/>
          </a:xfrm>
          <a:prstGeom prst="rect">
            <a:avLst/>
          </a:prstGeom>
        </p:spPr>
        <p:txBody>
          <a:bodyPr anchor="t" rtlCol="false" tIns="0" lIns="0" bIns="0" rIns="0">
            <a:spAutoFit/>
          </a:bodyPr>
          <a:lstStyle/>
          <a:p>
            <a:pPr algn="l">
              <a:lnSpc>
                <a:spcPts val="4986"/>
              </a:lnSpc>
            </a:pPr>
            <a:r>
              <a:rPr lang="en-US" sz="6232" spc="-498" b="true">
                <a:solidFill>
                  <a:srgbClr val="FFFFFF"/>
                </a:solidFill>
                <a:latin typeface="Apercu Pro 1 Bold"/>
                <a:ea typeface="Apercu Pro 1 Bold"/>
                <a:cs typeface="Apercu Pro 1 Bold"/>
                <a:sym typeface="Apercu Pro 1 Bold"/>
              </a:rPr>
              <a:t>SLC Scholarships</a:t>
            </a:r>
          </a:p>
        </p:txBody>
      </p:sp>
      <p:sp>
        <p:nvSpPr>
          <p:cNvPr name="TextBox 8" id="8"/>
          <p:cNvSpPr txBox="true"/>
          <p:nvPr/>
        </p:nvSpPr>
        <p:spPr>
          <a:xfrm rot="0">
            <a:off x="12008655" y="954373"/>
            <a:ext cx="4997598" cy="785728"/>
          </a:xfrm>
          <a:prstGeom prst="rect">
            <a:avLst/>
          </a:prstGeom>
        </p:spPr>
        <p:txBody>
          <a:bodyPr anchor="t" rtlCol="false" tIns="0" lIns="0" bIns="0" rIns="0">
            <a:spAutoFit/>
          </a:bodyPr>
          <a:lstStyle/>
          <a:p>
            <a:pPr algn="l">
              <a:lnSpc>
                <a:spcPts val="5226"/>
              </a:lnSpc>
            </a:pPr>
            <a:r>
              <a:rPr lang="en-US" sz="6533" spc="-522" b="true">
                <a:solidFill>
                  <a:srgbClr val="FFFFFF"/>
                </a:solidFill>
                <a:latin typeface="Apercu Pro 1 Bold"/>
                <a:ea typeface="Apercu Pro 1 Bold"/>
                <a:cs typeface="Apercu Pro 1 Bold"/>
                <a:sym typeface="Apercu Pro 1 Bold"/>
              </a:rPr>
              <a:t>April 21-23</a:t>
            </a:r>
          </a:p>
        </p:txBody>
      </p:sp>
      <p:sp>
        <p:nvSpPr>
          <p:cNvPr name="TextBox 9" id="9"/>
          <p:cNvSpPr txBox="true"/>
          <p:nvPr/>
        </p:nvSpPr>
        <p:spPr>
          <a:xfrm rot="0">
            <a:off x="11273109" y="4051367"/>
            <a:ext cx="6834199" cy="974568"/>
          </a:xfrm>
          <a:prstGeom prst="rect">
            <a:avLst/>
          </a:prstGeom>
        </p:spPr>
        <p:txBody>
          <a:bodyPr anchor="t" rtlCol="false" tIns="0" lIns="0" bIns="0" rIns="0">
            <a:spAutoFit/>
          </a:bodyPr>
          <a:lstStyle/>
          <a:p>
            <a:pPr algn="l">
              <a:lnSpc>
                <a:spcPts val="3540"/>
              </a:lnSpc>
            </a:pPr>
          </a:p>
          <a:p>
            <a:pPr algn="l">
              <a:lnSpc>
                <a:spcPts val="3540"/>
              </a:lnSpc>
            </a:pPr>
            <a:r>
              <a:rPr lang="en-US" sz="4425" spc="-354" b="true">
                <a:solidFill>
                  <a:srgbClr val="082E73"/>
                </a:solidFill>
                <a:latin typeface="Apercu Pro 1 Bold"/>
                <a:ea typeface="Apercu Pro 1 Bold"/>
                <a:cs typeface="Apercu Pro 1 Bold"/>
                <a:sym typeface="Apercu Pro 1 Bold"/>
              </a:rPr>
              <a:t>www.coloradofbla.org/slc </a:t>
            </a:r>
          </a:p>
        </p:txBody>
      </p:sp>
      <p:sp>
        <p:nvSpPr>
          <p:cNvPr name="TextBox 10" id="10"/>
          <p:cNvSpPr txBox="true"/>
          <p:nvPr/>
        </p:nvSpPr>
        <p:spPr>
          <a:xfrm rot="5400000">
            <a:off x="3856370" y="2661524"/>
            <a:ext cx="7329950" cy="4064303"/>
          </a:xfrm>
          <a:prstGeom prst="rect">
            <a:avLst/>
          </a:prstGeom>
        </p:spPr>
        <p:txBody>
          <a:bodyPr anchor="t" rtlCol="false" tIns="0" lIns="0" bIns="0" rIns="0">
            <a:spAutoFit/>
          </a:bodyPr>
          <a:lstStyle/>
          <a:p>
            <a:pPr algn="l">
              <a:lnSpc>
                <a:spcPts val="7666"/>
              </a:lnSpc>
            </a:pPr>
            <a:r>
              <a:rPr lang="en-US" sz="9583" spc="-766" b="true">
                <a:solidFill>
                  <a:srgbClr val="FFFFFF"/>
                </a:solidFill>
                <a:latin typeface="Apercu Pro 1 Bold"/>
                <a:ea typeface="Apercu Pro 1 Bold"/>
                <a:cs typeface="Apercu Pro 1 Bold"/>
                <a:sym typeface="Apercu Pro 1 Bold"/>
              </a:rPr>
              <a:t>STATE LEADERSHIP CONFERENCE (SLC)</a:t>
            </a:r>
          </a:p>
        </p:txBody>
      </p:sp>
      <p:grpSp>
        <p:nvGrpSpPr>
          <p:cNvPr name="Group 11" id="11"/>
          <p:cNvGrpSpPr/>
          <p:nvPr/>
        </p:nvGrpSpPr>
        <p:grpSpPr>
          <a:xfrm rot="0">
            <a:off x="11527011" y="7198761"/>
            <a:ext cx="5730789" cy="1043625"/>
            <a:chOff x="0" y="0"/>
            <a:chExt cx="7641051" cy="1391499"/>
          </a:xfrm>
        </p:grpSpPr>
        <p:sp>
          <p:nvSpPr>
            <p:cNvPr name="Freeform 12" id="12"/>
            <p:cNvSpPr/>
            <p:nvPr/>
          </p:nvSpPr>
          <p:spPr>
            <a:xfrm flipH="false" flipV="false" rot="0">
              <a:off x="0" y="130311"/>
              <a:ext cx="572152" cy="575102"/>
            </a:xfrm>
            <a:custGeom>
              <a:avLst/>
              <a:gdLst/>
              <a:ahLst/>
              <a:cxnLst/>
              <a:rect r="r" b="b" t="t" l="l"/>
              <a:pathLst>
                <a:path h="575102" w="572152">
                  <a:moveTo>
                    <a:pt x="0" y="0"/>
                  </a:moveTo>
                  <a:lnTo>
                    <a:pt x="572152" y="0"/>
                  </a:lnTo>
                  <a:lnTo>
                    <a:pt x="572152" y="575101"/>
                  </a:lnTo>
                  <a:lnTo>
                    <a:pt x="0" y="575101"/>
                  </a:lnTo>
                  <a:lnTo>
                    <a:pt x="0" y="0"/>
                  </a:lnTo>
                  <a:close/>
                </a:path>
              </a:pathLst>
            </a:custGeom>
            <a:blipFill>
              <a:blip r:embed="rId6"/>
              <a:stretch>
                <a:fillRect l="0" t="0" r="0" b="0"/>
              </a:stretch>
            </a:blipFill>
          </p:spPr>
        </p:sp>
        <p:sp>
          <p:nvSpPr>
            <p:cNvPr name="TextBox 13" id="13"/>
            <p:cNvSpPr txBox="true"/>
            <p:nvPr/>
          </p:nvSpPr>
          <p:spPr>
            <a:xfrm rot="0">
              <a:off x="927232" y="142875"/>
              <a:ext cx="6713820" cy="1248624"/>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March 3rd for SLC scholarship</a:t>
              </a:r>
            </a:p>
          </p:txBody>
        </p:sp>
      </p:grpSp>
      <p:grpSp>
        <p:nvGrpSpPr>
          <p:cNvPr name="Group 14" id="14"/>
          <p:cNvGrpSpPr/>
          <p:nvPr/>
        </p:nvGrpSpPr>
        <p:grpSpPr>
          <a:xfrm rot="0">
            <a:off x="11527011" y="2042403"/>
            <a:ext cx="5730789" cy="2152313"/>
            <a:chOff x="0" y="0"/>
            <a:chExt cx="7641051" cy="2869751"/>
          </a:xfrm>
        </p:grpSpPr>
        <p:sp>
          <p:nvSpPr>
            <p:cNvPr name="Freeform 15" id="15"/>
            <p:cNvSpPr/>
            <p:nvPr/>
          </p:nvSpPr>
          <p:spPr>
            <a:xfrm flipH="false" flipV="false" rot="0">
              <a:off x="0" y="120648"/>
              <a:ext cx="572152" cy="575102"/>
            </a:xfrm>
            <a:custGeom>
              <a:avLst/>
              <a:gdLst/>
              <a:ahLst/>
              <a:cxnLst/>
              <a:rect r="r" b="b" t="t" l="l"/>
              <a:pathLst>
                <a:path h="575102" w="572152">
                  <a:moveTo>
                    <a:pt x="0" y="0"/>
                  </a:moveTo>
                  <a:lnTo>
                    <a:pt x="572152" y="0"/>
                  </a:lnTo>
                  <a:lnTo>
                    <a:pt x="572152" y="575102"/>
                  </a:lnTo>
                  <a:lnTo>
                    <a:pt x="0" y="575102"/>
                  </a:lnTo>
                  <a:lnTo>
                    <a:pt x="0" y="0"/>
                  </a:lnTo>
                  <a:close/>
                </a:path>
              </a:pathLst>
            </a:custGeom>
            <a:blipFill>
              <a:blip r:embed="rId6"/>
              <a:stretch>
                <a:fillRect l="0" t="0" r="0" b="0"/>
              </a:stretch>
            </a:blipFill>
          </p:spPr>
        </p:sp>
        <p:sp>
          <p:nvSpPr>
            <p:cNvPr name="TextBox 16" id="16"/>
            <p:cNvSpPr txBox="true"/>
            <p:nvPr/>
          </p:nvSpPr>
          <p:spPr>
            <a:xfrm rot="0">
              <a:off x="927232" y="142875"/>
              <a:ext cx="6713820" cy="1248624"/>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Top 4 competitors per event from your DLC</a:t>
              </a:r>
            </a:p>
          </p:txBody>
        </p:sp>
        <p:sp>
          <p:nvSpPr>
            <p:cNvPr name="Freeform 17" id="17"/>
            <p:cNvSpPr/>
            <p:nvPr/>
          </p:nvSpPr>
          <p:spPr>
            <a:xfrm flipH="false" flipV="false" rot="0">
              <a:off x="0" y="1690435"/>
              <a:ext cx="572152" cy="575102"/>
            </a:xfrm>
            <a:custGeom>
              <a:avLst/>
              <a:gdLst/>
              <a:ahLst/>
              <a:cxnLst/>
              <a:rect r="r" b="b" t="t" l="l"/>
              <a:pathLst>
                <a:path h="575102" w="572152">
                  <a:moveTo>
                    <a:pt x="0" y="0"/>
                  </a:moveTo>
                  <a:lnTo>
                    <a:pt x="572152" y="0"/>
                  </a:lnTo>
                  <a:lnTo>
                    <a:pt x="572152" y="575102"/>
                  </a:lnTo>
                  <a:lnTo>
                    <a:pt x="0" y="575102"/>
                  </a:lnTo>
                  <a:lnTo>
                    <a:pt x="0" y="0"/>
                  </a:lnTo>
                  <a:close/>
                </a:path>
              </a:pathLst>
            </a:custGeom>
            <a:blipFill>
              <a:blip r:embed="rId6"/>
              <a:stretch>
                <a:fillRect l="0" t="0" r="0" b="0"/>
              </a:stretch>
            </a:blipFill>
          </p:spPr>
        </p:sp>
        <p:sp>
          <p:nvSpPr>
            <p:cNvPr name="TextBox 18" id="18"/>
            <p:cNvSpPr txBox="true"/>
            <p:nvPr/>
          </p:nvSpPr>
          <p:spPr>
            <a:xfrm rot="0">
              <a:off x="927232" y="1621126"/>
              <a:ext cx="6713820" cy="1248624"/>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Other ways to be eligible to attend</a:t>
              </a:r>
            </a:p>
          </p:txBody>
        </p:sp>
      </p:grpSp>
      <p:grpSp>
        <p:nvGrpSpPr>
          <p:cNvPr name="Group 19" id="19"/>
          <p:cNvGrpSpPr/>
          <p:nvPr/>
        </p:nvGrpSpPr>
        <p:grpSpPr>
          <a:xfrm rot="0">
            <a:off x="11548962" y="8451936"/>
            <a:ext cx="6282494" cy="1043625"/>
            <a:chOff x="0" y="0"/>
            <a:chExt cx="8376658" cy="1391499"/>
          </a:xfrm>
        </p:grpSpPr>
        <p:sp>
          <p:nvSpPr>
            <p:cNvPr name="Freeform 20" id="20"/>
            <p:cNvSpPr/>
            <p:nvPr/>
          </p:nvSpPr>
          <p:spPr>
            <a:xfrm flipH="false" flipV="false" rot="0">
              <a:off x="0" y="130311"/>
              <a:ext cx="627234" cy="575102"/>
            </a:xfrm>
            <a:custGeom>
              <a:avLst/>
              <a:gdLst/>
              <a:ahLst/>
              <a:cxnLst/>
              <a:rect r="r" b="b" t="t" l="l"/>
              <a:pathLst>
                <a:path h="575102" w="627234">
                  <a:moveTo>
                    <a:pt x="0" y="0"/>
                  </a:moveTo>
                  <a:lnTo>
                    <a:pt x="627234" y="0"/>
                  </a:lnTo>
                  <a:lnTo>
                    <a:pt x="627234" y="575101"/>
                  </a:lnTo>
                  <a:lnTo>
                    <a:pt x="0" y="575101"/>
                  </a:lnTo>
                  <a:lnTo>
                    <a:pt x="0" y="0"/>
                  </a:lnTo>
                  <a:close/>
                </a:path>
              </a:pathLst>
            </a:custGeom>
            <a:blipFill>
              <a:blip r:embed="rId6"/>
              <a:stretch>
                <a:fillRect l="0" t="-4813" r="0" b="-4813"/>
              </a:stretch>
            </a:blipFill>
          </p:spPr>
        </p:sp>
        <p:sp>
          <p:nvSpPr>
            <p:cNvPr name="TextBox 21" id="21"/>
            <p:cNvSpPr txBox="true"/>
            <p:nvPr/>
          </p:nvSpPr>
          <p:spPr>
            <a:xfrm rot="0">
              <a:off x="1016497" y="142875"/>
              <a:ext cx="7360162" cy="1248624"/>
            </a:xfrm>
            <a:prstGeom prst="rect">
              <a:avLst/>
            </a:prstGeom>
          </p:spPr>
          <p:txBody>
            <a:bodyPr anchor="t" rtlCol="false" tIns="0" lIns="0" bIns="0" rIns="0">
              <a:spAutoFit/>
            </a:bodyPr>
            <a:lstStyle/>
            <a:p>
              <a:pPr algn="l">
                <a:lnSpc>
                  <a:spcPts val="3306"/>
                </a:lnSpc>
              </a:pPr>
              <a:r>
                <a:rPr lang="en-US" sz="4133" spc="-330">
                  <a:solidFill>
                    <a:srgbClr val="FFFFFF"/>
                  </a:solidFill>
                  <a:latin typeface="Apercu Pro 1"/>
                  <a:ea typeface="Apercu Pro 1"/>
                  <a:cs typeface="Apercu Pro 1"/>
                  <a:sym typeface="Apercu Pro 1"/>
                </a:rPr>
                <a:t>March 21st for college scholarships from CO FBLA</a:t>
              </a:r>
            </a:p>
          </p:txBody>
        </p:sp>
      </p:gr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2286000" y="0"/>
            <a:ext cx="13611449" cy="10208586"/>
          </a:xfrm>
          <a:custGeom>
            <a:avLst/>
            <a:gdLst/>
            <a:ahLst/>
            <a:cxnLst/>
            <a:rect r="r" b="b" t="t" l="l"/>
            <a:pathLst>
              <a:path h="10208586" w="13611449">
                <a:moveTo>
                  <a:pt x="0" y="0"/>
                </a:moveTo>
                <a:lnTo>
                  <a:pt x="13611449" y="0"/>
                </a:lnTo>
                <a:lnTo>
                  <a:pt x="13611449" y="10208586"/>
                </a:lnTo>
                <a:lnTo>
                  <a:pt x="0" y="10208586"/>
                </a:lnTo>
                <a:lnTo>
                  <a:pt x="0" y="0"/>
                </a:lnTo>
                <a:close/>
              </a:path>
            </a:pathLst>
          </a:custGeom>
          <a:blipFill>
            <a:blip r:embed="rId4"/>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2286000" y="0"/>
            <a:ext cx="13611449" cy="10208586"/>
          </a:xfrm>
          <a:custGeom>
            <a:avLst/>
            <a:gdLst/>
            <a:ahLst/>
            <a:cxnLst/>
            <a:rect r="r" b="b" t="t" l="l"/>
            <a:pathLst>
              <a:path h="10208586" w="13611449">
                <a:moveTo>
                  <a:pt x="0" y="0"/>
                </a:moveTo>
                <a:lnTo>
                  <a:pt x="13611449" y="0"/>
                </a:lnTo>
                <a:lnTo>
                  <a:pt x="13611449" y="10208586"/>
                </a:lnTo>
                <a:lnTo>
                  <a:pt x="0" y="10208586"/>
                </a:lnTo>
                <a:lnTo>
                  <a:pt x="0" y="0"/>
                </a:lnTo>
                <a:close/>
              </a:path>
            </a:pathLst>
          </a:custGeom>
          <a:blipFill>
            <a:blip r:embed="rId4"/>
            <a:stretch>
              <a:fillRect l="0" t="0" r="0" b="0"/>
            </a:stretch>
          </a:blipFill>
        </p:spPr>
      </p:sp>
      <p:grpSp>
        <p:nvGrpSpPr>
          <p:cNvPr name="Group 4" id="4"/>
          <p:cNvGrpSpPr/>
          <p:nvPr/>
        </p:nvGrpSpPr>
        <p:grpSpPr>
          <a:xfrm rot="-10422461">
            <a:off x="6156584" y="1080206"/>
            <a:ext cx="4208737" cy="3086100"/>
            <a:chOff x="0" y="0"/>
            <a:chExt cx="1108474" cy="812800"/>
          </a:xfrm>
        </p:grpSpPr>
        <p:sp>
          <p:nvSpPr>
            <p:cNvPr name="Freeform 5" id="5"/>
            <p:cNvSpPr/>
            <p:nvPr/>
          </p:nvSpPr>
          <p:spPr>
            <a:xfrm flipH="false" flipV="false" rot="0">
              <a:off x="0" y="0"/>
              <a:ext cx="1108474" cy="812800"/>
            </a:xfrm>
            <a:custGeom>
              <a:avLst/>
              <a:gdLst/>
              <a:ahLst/>
              <a:cxnLst/>
              <a:rect r="r" b="b" t="t" l="l"/>
              <a:pathLst>
                <a:path h="812800" w="1108474">
                  <a:moveTo>
                    <a:pt x="1108474" y="406400"/>
                  </a:moveTo>
                  <a:lnTo>
                    <a:pt x="702074" y="0"/>
                  </a:lnTo>
                  <a:lnTo>
                    <a:pt x="702074" y="203200"/>
                  </a:lnTo>
                  <a:lnTo>
                    <a:pt x="0" y="203200"/>
                  </a:lnTo>
                  <a:lnTo>
                    <a:pt x="0" y="609600"/>
                  </a:lnTo>
                  <a:lnTo>
                    <a:pt x="702074" y="609600"/>
                  </a:lnTo>
                  <a:lnTo>
                    <a:pt x="702074" y="812800"/>
                  </a:lnTo>
                  <a:lnTo>
                    <a:pt x="1108474" y="406400"/>
                  </a:lnTo>
                  <a:close/>
                </a:path>
              </a:pathLst>
            </a:custGeom>
            <a:solidFill>
              <a:srgbClr val="0072CE"/>
            </a:solidFill>
          </p:spPr>
        </p:sp>
        <p:sp>
          <p:nvSpPr>
            <p:cNvPr name="TextBox 6" id="6"/>
            <p:cNvSpPr txBox="true"/>
            <p:nvPr/>
          </p:nvSpPr>
          <p:spPr>
            <a:xfrm>
              <a:off x="0" y="165100"/>
              <a:ext cx="1006874" cy="444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8575170">
            <a:off x="9637627" y="3330314"/>
            <a:ext cx="4464372" cy="3086100"/>
            <a:chOff x="0" y="0"/>
            <a:chExt cx="1175802" cy="812800"/>
          </a:xfrm>
        </p:grpSpPr>
        <p:sp>
          <p:nvSpPr>
            <p:cNvPr name="Freeform 8" id="8"/>
            <p:cNvSpPr/>
            <p:nvPr/>
          </p:nvSpPr>
          <p:spPr>
            <a:xfrm flipH="false" flipV="false" rot="0">
              <a:off x="0" y="0"/>
              <a:ext cx="1175802" cy="812800"/>
            </a:xfrm>
            <a:custGeom>
              <a:avLst/>
              <a:gdLst/>
              <a:ahLst/>
              <a:cxnLst/>
              <a:rect r="r" b="b" t="t" l="l"/>
              <a:pathLst>
                <a:path h="812800" w="1175802">
                  <a:moveTo>
                    <a:pt x="1175802" y="406400"/>
                  </a:moveTo>
                  <a:lnTo>
                    <a:pt x="769402" y="0"/>
                  </a:lnTo>
                  <a:lnTo>
                    <a:pt x="769402" y="203200"/>
                  </a:lnTo>
                  <a:lnTo>
                    <a:pt x="0" y="203200"/>
                  </a:lnTo>
                  <a:lnTo>
                    <a:pt x="0" y="609600"/>
                  </a:lnTo>
                  <a:lnTo>
                    <a:pt x="769402" y="609600"/>
                  </a:lnTo>
                  <a:lnTo>
                    <a:pt x="769402" y="812800"/>
                  </a:lnTo>
                  <a:lnTo>
                    <a:pt x="1175802" y="406400"/>
                  </a:lnTo>
                  <a:close/>
                </a:path>
              </a:pathLst>
            </a:custGeom>
            <a:solidFill>
              <a:srgbClr val="0072CE"/>
            </a:solidFill>
          </p:spPr>
        </p:sp>
        <p:sp>
          <p:nvSpPr>
            <p:cNvPr name="TextBox 9" id="9"/>
            <p:cNvSpPr txBox="true"/>
            <p:nvPr/>
          </p:nvSpPr>
          <p:spPr>
            <a:xfrm>
              <a:off x="0" y="165100"/>
              <a:ext cx="1074202" cy="444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2286000" y="0"/>
            <a:ext cx="13611449" cy="10208586"/>
          </a:xfrm>
          <a:custGeom>
            <a:avLst/>
            <a:gdLst/>
            <a:ahLst/>
            <a:cxnLst/>
            <a:rect r="r" b="b" t="t" l="l"/>
            <a:pathLst>
              <a:path h="10208586" w="13611449">
                <a:moveTo>
                  <a:pt x="0" y="0"/>
                </a:moveTo>
                <a:lnTo>
                  <a:pt x="13611449" y="0"/>
                </a:lnTo>
                <a:lnTo>
                  <a:pt x="13611449" y="10208586"/>
                </a:lnTo>
                <a:lnTo>
                  <a:pt x="0" y="10208586"/>
                </a:lnTo>
                <a:lnTo>
                  <a:pt x="0" y="0"/>
                </a:lnTo>
                <a:close/>
              </a:path>
            </a:pathLst>
          </a:custGeom>
          <a:blipFill>
            <a:blip r:embed="rId4"/>
            <a:stretch>
              <a:fillRect l="0" t="0" r="0" b="0"/>
            </a:stretch>
          </a:blipFill>
        </p:spPr>
      </p:sp>
      <p:grpSp>
        <p:nvGrpSpPr>
          <p:cNvPr name="Group 4" id="4"/>
          <p:cNvGrpSpPr/>
          <p:nvPr/>
        </p:nvGrpSpPr>
        <p:grpSpPr>
          <a:xfrm rot="-1965278">
            <a:off x="3594833" y="1921900"/>
            <a:ext cx="4208737" cy="3086100"/>
            <a:chOff x="0" y="0"/>
            <a:chExt cx="1108474" cy="812800"/>
          </a:xfrm>
        </p:grpSpPr>
        <p:sp>
          <p:nvSpPr>
            <p:cNvPr name="Freeform 5" id="5"/>
            <p:cNvSpPr/>
            <p:nvPr/>
          </p:nvSpPr>
          <p:spPr>
            <a:xfrm flipH="false" flipV="false" rot="0">
              <a:off x="0" y="0"/>
              <a:ext cx="1108474" cy="812800"/>
            </a:xfrm>
            <a:custGeom>
              <a:avLst/>
              <a:gdLst/>
              <a:ahLst/>
              <a:cxnLst/>
              <a:rect r="r" b="b" t="t" l="l"/>
              <a:pathLst>
                <a:path h="812800" w="1108474">
                  <a:moveTo>
                    <a:pt x="1108474" y="406400"/>
                  </a:moveTo>
                  <a:lnTo>
                    <a:pt x="702074" y="0"/>
                  </a:lnTo>
                  <a:lnTo>
                    <a:pt x="702074" y="203200"/>
                  </a:lnTo>
                  <a:lnTo>
                    <a:pt x="0" y="203200"/>
                  </a:lnTo>
                  <a:lnTo>
                    <a:pt x="0" y="609600"/>
                  </a:lnTo>
                  <a:lnTo>
                    <a:pt x="702074" y="609600"/>
                  </a:lnTo>
                  <a:lnTo>
                    <a:pt x="702074" y="812800"/>
                  </a:lnTo>
                  <a:lnTo>
                    <a:pt x="1108474" y="406400"/>
                  </a:lnTo>
                  <a:close/>
                </a:path>
              </a:pathLst>
            </a:custGeom>
            <a:solidFill>
              <a:srgbClr val="0072CE"/>
            </a:solidFill>
          </p:spPr>
        </p:sp>
        <p:sp>
          <p:nvSpPr>
            <p:cNvPr name="TextBox 6" id="6"/>
            <p:cNvSpPr txBox="true"/>
            <p:nvPr/>
          </p:nvSpPr>
          <p:spPr>
            <a:xfrm>
              <a:off x="0" y="165100"/>
              <a:ext cx="1006874" cy="444500"/>
            </a:xfrm>
            <a:prstGeom prst="rect">
              <a:avLst/>
            </a:prstGeom>
          </p:spPr>
          <p:txBody>
            <a:bodyPr anchor="ctr" rtlCol="false" tIns="50800" lIns="50800" bIns="50800" rIns="50800"/>
            <a:lstStyle/>
            <a:p>
              <a:pPr algn="ctr">
                <a:lnSpc>
                  <a:spcPts val="2659"/>
                </a:lnSpc>
              </a:pPr>
            </a:p>
          </p:txBody>
        </p:sp>
      </p:grpSp>
      <p:grpSp>
        <p:nvGrpSpPr>
          <p:cNvPr name="Group 7" id="7"/>
          <p:cNvGrpSpPr/>
          <p:nvPr/>
        </p:nvGrpSpPr>
        <p:grpSpPr>
          <a:xfrm rot="-2817629">
            <a:off x="7876424" y="5980934"/>
            <a:ext cx="4464372" cy="3086100"/>
            <a:chOff x="0" y="0"/>
            <a:chExt cx="1175802" cy="812800"/>
          </a:xfrm>
        </p:grpSpPr>
        <p:sp>
          <p:nvSpPr>
            <p:cNvPr name="Freeform 8" id="8"/>
            <p:cNvSpPr/>
            <p:nvPr/>
          </p:nvSpPr>
          <p:spPr>
            <a:xfrm flipH="false" flipV="false" rot="0">
              <a:off x="0" y="0"/>
              <a:ext cx="1175802" cy="812800"/>
            </a:xfrm>
            <a:custGeom>
              <a:avLst/>
              <a:gdLst/>
              <a:ahLst/>
              <a:cxnLst/>
              <a:rect r="r" b="b" t="t" l="l"/>
              <a:pathLst>
                <a:path h="812800" w="1175802">
                  <a:moveTo>
                    <a:pt x="1175802" y="406400"/>
                  </a:moveTo>
                  <a:lnTo>
                    <a:pt x="769402" y="0"/>
                  </a:lnTo>
                  <a:lnTo>
                    <a:pt x="769402" y="203200"/>
                  </a:lnTo>
                  <a:lnTo>
                    <a:pt x="0" y="203200"/>
                  </a:lnTo>
                  <a:lnTo>
                    <a:pt x="0" y="609600"/>
                  </a:lnTo>
                  <a:lnTo>
                    <a:pt x="769402" y="609600"/>
                  </a:lnTo>
                  <a:lnTo>
                    <a:pt x="769402" y="812800"/>
                  </a:lnTo>
                  <a:lnTo>
                    <a:pt x="1175802" y="406400"/>
                  </a:lnTo>
                  <a:close/>
                </a:path>
              </a:pathLst>
            </a:custGeom>
            <a:solidFill>
              <a:srgbClr val="0072CE"/>
            </a:solidFill>
          </p:spPr>
        </p:sp>
        <p:sp>
          <p:nvSpPr>
            <p:cNvPr name="TextBox 9" id="9"/>
            <p:cNvSpPr txBox="true"/>
            <p:nvPr/>
          </p:nvSpPr>
          <p:spPr>
            <a:xfrm>
              <a:off x="0" y="165100"/>
              <a:ext cx="1074202" cy="444500"/>
            </a:xfrm>
            <a:prstGeom prst="rect">
              <a:avLst/>
            </a:prstGeom>
          </p:spPr>
          <p:txBody>
            <a:bodyPr anchor="ctr" rtlCol="false" tIns="50800" lIns="50800" bIns="50800" rIns="50800"/>
            <a:lstStyle/>
            <a:p>
              <a:pPr algn="ctr">
                <a:lnSpc>
                  <a:spcPts val="2659"/>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2286000" y="0"/>
            <a:ext cx="13611449" cy="10208586"/>
          </a:xfrm>
          <a:custGeom>
            <a:avLst/>
            <a:gdLst/>
            <a:ahLst/>
            <a:cxnLst/>
            <a:rect r="r" b="b" t="t" l="l"/>
            <a:pathLst>
              <a:path h="10208586" w="13611449">
                <a:moveTo>
                  <a:pt x="0" y="0"/>
                </a:moveTo>
                <a:lnTo>
                  <a:pt x="13611449" y="0"/>
                </a:lnTo>
                <a:lnTo>
                  <a:pt x="13611449" y="10208586"/>
                </a:lnTo>
                <a:lnTo>
                  <a:pt x="0" y="10208586"/>
                </a:lnTo>
                <a:lnTo>
                  <a:pt x="0" y="0"/>
                </a:lnTo>
                <a:close/>
              </a:path>
            </a:pathLst>
          </a:custGeom>
          <a:blipFill>
            <a:blip r:embed="rId4"/>
            <a:stretch>
              <a:fillRect l="0" t="0" r="0" b="0"/>
            </a:stretch>
          </a:blipFill>
        </p:spPr>
      </p:sp>
      <p:grpSp>
        <p:nvGrpSpPr>
          <p:cNvPr name="Group 4" id="4"/>
          <p:cNvGrpSpPr/>
          <p:nvPr/>
        </p:nvGrpSpPr>
        <p:grpSpPr>
          <a:xfrm rot="0">
            <a:off x="3806730" y="1429627"/>
            <a:ext cx="10542403" cy="7692019"/>
            <a:chOff x="0" y="0"/>
            <a:chExt cx="2776600" cy="2025882"/>
          </a:xfrm>
        </p:grpSpPr>
        <p:sp>
          <p:nvSpPr>
            <p:cNvPr name="Freeform 5" id="5"/>
            <p:cNvSpPr/>
            <p:nvPr/>
          </p:nvSpPr>
          <p:spPr>
            <a:xfrm flipH="false" flipV="false" rot="0">
              <a:off x="0" y="0"/>
              <a:ext cx="2776600" cy="2025882"/>
            </a:xfrm>
            <a:custGeom>
              <a:avLst/>
              <a:gdLst/>
              <a:ahLst/>
              <a:cxnLst/>
              <a:rect r="r" b="b" t="t" l="l"/>
              <a:pathLst>
                <a:path h="2025882" w="2776600">
                  <a:moveTo>
                    <a:pt x="0" y="0"/>
                  </a:moveTo>
                  <a:lnTo>
                    <a:pt x="2776600" y="0"/>
                  </a:lnTo>
                  <a:lnTo>
                    <a:pt x="2776600" y="2025882"/>
                  </a:lnTo>
                  <a:lnTo>
                    <a:pt x="0" y="2025882"/>
                  </a:lnTo>
                  <a:close/>
                </a:path>
              </a:pathLst>
            </a:custGeom>
            <a:solidFill>
              <a:srgbClr val="0A2E7F"/>
            </a:solidFill>
          </p:spPr>
        </p:sp>
        <p:sp>
          <p:nvSpPr>
            <p:cNvPr name="TextBox 6" id="6"/>
            <p:cNvSpPr txBox="true"/>
            <p:nvPr/>
          </p:nvSpPr>
          <p:spPr>
            <a:xfrm>
              <a:off x="0" y="-76200"/>
              <a:ext cx="2776600" cy="2102082"/>
            </a:xfrm>
            <a:prstGeom prst="rect">
              <a:avLst/>
            </a:prstGeom>
          </p:spPr>
          <p:txBody>
            <a:bodyPr anchor="ctr" rtlCol="false" tIns="50800" lIns="50800" bIns="50800" rIns="50800"/>
            <a:lstStyle/>
            <a:p>
              <a:pPr algn="ctr">
                <a:lnSpc>
                  <a:spcPts val="4759"/>
                </a:lnSpc>
              </a:pPr>
              <a:r>
                <a:rPr lang="en-US" sz="3399">
                  <a:solidFill>
                    <a:srgbClr val="FFFFFF"/>
                  </a:solidFill>
                  <a:latin typeface="Apercu Pro 3"/>
                  <a:ea typeface="Apercu Pro 3"/>
                  <a:cs typeface="Apercu Pro 3"/>
                  <a:sym typeface="Apercu Pro 3"/>
                </a:rPr>
                <a:t>Membership Limits for “Live” Events - </a:t>
              </a:r>
            </a:p>
            <a:p>
              <a:pPr algn="ctr">
                <a:lnSpc>
                  <a:spcPts val="4759"/>
                </a:lnSpc>
              </a:pPr>
              <a:r>
                <a:rPr lang="en-US" sz="3399">
                  <a:solidFill>
                    <a:srgbClr val="FFFFFF"/>
                  </a:solidFill>
                  <a:latin typeface="Apercu Pro 3"/>
                  <a:ea typeface="Apercu Pro 3"/>
                  <a:cs typeface="Apercu Pro 3"/>
                  <a:sym typeface="Apercu Pro 3"/>
                </a:rPr>
                <a:t>based on membership as of December 3, 2024</a:t>
              </a:r>
            </a:p>
            <a:p>
              <a:pPr algn="ctr">
                <a:lnSpc>
                  <a:spcPts val="3639"/>
                </a:lnSpc>
              </a:pPr>
            </a:p>
            <a:p>
              <a:pPr algn="ctr">
                <a:lnSpc>
                  <a:spcPts val="3639"/>
                </a:lnSpc>
              </a:pPr>
              <a:r>
                <a:rPr lang="en-US" sz="2599">
                  <a:solidFill>
                    <a:srgbClr val="FFFFFF"/>
                  </a:solidFill>
                  <a:latin typeface="Apercu Pro 3"/>
                  <a:ea typeface="Apercu Pro 3"/>
                  <a:cs typeface="Apercu Pro 3"/>
                  <a:sym typeface="Apercu Pro 3"/>
                </a:rPr>
                <a:t>Under 49 members = 3 entries per chapter</a:t>
              </a:r>
            </a:p>
            <a:p>
              <a:pPr algn="ctr">
                <a:lnSpc>
                  <a:spcPts val="3639"/>
                </a:lnSpc>
              </a:pPr>
            </a:p>
            <a:p>
              <a:pPr algn="ctr">
                <a:lnSpc>
                  <a:spcPts val="3639"/>
                </a:lnSpc>
              </a:pPr>
              <a:r>
                <a:rPr lang="en-US" sz="2599">
                  <a:solidFill>
                    <a:srgbClr val="FFFFFF"/>
                  </a:solidFill>
                  <a:latin typeface="Apercu Pro 3"/>
                  <a:ea typeface="Apercu Pro 3"/>
                  <a:cs typeface="Apercu Pro 3"/>
                  <a:sym typeface="Apercu Pro 3"/>
                </a:rPr>
                <a:t>50 - 100 members = 4 entries per chapter</a:t>
              </a:r>
            </a:p>
            <a:p>
              <a:pPr algn="ctr">
                <a:lnSpc>
                  <a:spcPts val="3639"/>
                </a:lnSpc>
              </a:pPr>
            </a:p>
            <a:p>
              <a:pPr algn="ctr">
                <a:lnSpc>
                  <a:spcPts val="3639"/>
                </a:lnSpc>
              </a:pPr>
              <a:r>
                <a:rPr lang="en-US" sz="2599">
                  <a:solidFill>
                    <a:srgbClr val="FFFFFF"/>
                  </a:solidFill>
                  <a:latin typeface="Apercu Pro 3"/>
                  <a:ea typeface="Apercu Pro 3"/>
                  <a:cs typeface="Apercu Pro 3"/>
                  <a:sym typeface="Apercu Pro 3"/>
                </a:rPr>
                <a:t>101 - 150 members = 5 entries per chapter</a:t>
              </a:r>
            </a:p>
            <a:p>
              <a:pPr algn="ctr">
                <a:lnSpc>
                  <a:spcPts val="3639"/>
                </a:lnSpc>
              </a:pPr>
            </a:p>
            <a:p>
              <a:pPr algn="ctr">
                <a:lnSpc>
                  <a:spcPts val="3639"/>
                </a:lnSpc>
              </a:pPr>
              <a:r>
                <a:rPr lang="en-US" sz="2599">
                  <a:solidFill>
                    <a:srgbClr val="FFFFFF"/>
                  </a:solidFill>
                  <a:latin typeface="Apercu Pro 3"/>
                  <a:ea typeface="Apercu Pro 3"/>
                  <a:cs typeface="Apercu Pro 3"/>
                  <a:sym typeface="Apercu Pro 3"/>
                </a:rPr>
                <a:t>151+ members = 6 entries per chapter</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1268781" y="186700"/>
            <a:ext cx="6416472" cy="9913599"/>
          </a:xfrm>
          <a:custGeom>
            <a:avLst/>
            <a:gdLst/>
            <a:ahLst/>
            <a:cxnLst/>
            <a:rect r="r" b="b" t="t" l="l"/>
            <a:pathLst>
              <a:path h="9913599" w="6416472">
                <a:moveTo>
                  <a:pt x="0" y="0"/>
                </a:moveTo>
                <a:lnTo>
                  <a:pt x="6416472" y="0"/>
                </a:lnTo>
                <a:lnTo>
                  <a:pt x="6416472" y="9913600"/>
                </a:lnTo>
                <a:lnTo>
                  <a:pt x="0" y="9913600"/>
                </a:lnTo>
                <a:lnTo>
                  <a:pt x="0" y="0"/>
                </a:lnTo>
                <a:close/>
              </a:path>
            </a:pathLst>
          </a:custGeom>
          <a:blipFill>
            <a:blip r:embed="rId4"/>
            <a:stretch>
              <a:fillRect l="-3139" t="-34925" r="-211920" b="-18014"/>
            </a:stretch>
          </a:blipFill>
        </p:spPr>
      </p:sp>
      <p:sp>
        <p:nvSpPr>
          <p:cNvPr name="TextBox 4" id="4"/>
          <p:cNvSpPr txBox="true"/>
          <p:nvPr/>
        </p:nvSpPr>
        <p:spPr>
          <a:xfrm rot="0">
            <a:off x="9283378" y="1808317"/>
            <a:ext cx="7975922" cy="4395308"/>
          </a:xfrm>
          <a:prstGeom prst="rect">
            <a:avLst/>
          </a:prstGeom>
        </p:spPr>
        <p:txBody>
          <a:bodyPr anchor="t" rtlCol="false" tIns="0" lIns="0" bIns="0" rIns="0">
            <a:spAutoFit/>
          </a:bodyPr>
          <a:lstStyle/>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Individual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Online test</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100 multiple choice questions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50-minutes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DLC: take at school prior to DLC</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SLC: take on site at scheduled time</a:t>
            </a:r>
          </a:p>
        </p:txBody>
      </p:sp>
      <p:sp>
        <p:nvSpPr>
          <p:cNvPr name="TextBox 5" id="5"/>
          <p:cNvSpPr txBox="true"/>
          <p:nvPr/>
        </p:nvSpPr>
        <p:spPr>
          <a:xfrm rot="0">
            <a:off x="8983173" y="422910"/>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OBJECTIVE TESTS</a:t>
            </a:r>
          </a:p>
        </p:txBody>
      </p:sp>
      <p:sp>
        <p:nvSpPr>
          <p:cNvPr name="TextBox 6" id="6"/>
          <p:cNvSpPr txBox="true"/>
          <p:nvPr/>
        </p:nvSpPr>
        <p:spPr>
          <a:xfrm rot="0">
            <a:off x="10439200" y="6586411"/>
            <a:ext cx="5664279" cy="306705"/>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Apercu Pro 3"/>
                <a:ea typeface="Apercu Pro 3"/>
                <a:cs typeface="Apercu Pro 3"/>
                <a:sym typeface="Apercu Pro 3"/>
              </a:rPr>
              <a:t>Note: Business Calculations now called Financial Math</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5897449" y="7890917"/>
            <a:ext cx="1361851" cy="1367383"/>
          </a:xfrm>
          <a:custGeom>
            <a:avLst/>
            <a:gdLst/>
            <a:ahLst/>
            <a:cxnLst/>
            <a:rect r="r" b="b" t="t" l="l"/>
            <a:pathLst>
              <a:path h="1367383" w="1361851">
                <a:moveTo>
                  <a:pt x="0" y="0"/>
                </a:moveTo>
                <a:lnTo>
                  <a:pt x="1361851" y="0"/>
                </a:lnTo>
                <a:lnTo>
                  <a:pt x="1361851" y="1367383"/>
                </a:lnTo>
                <a:lnTo>
                  <a:pt x="0" y="1367383"/>
                </a:lnTo>
                <a:lnTo>
                  <a:pt x="0" y="0"/>
                </a:lnTo>
                <a:close/>
              </a:path>
            </a:pathLst>
          </a:custGeom>
          <a:blipFill>
            <a:blip r:embed="rId3"/>
            <a:stretch>
              <a:fillRect l="0" t="0" r="0" b="0"/>
            </a:stretch>
          </a:blipFill>
        </p:spPr>
      </p:sp>
      <p:sp>
        <p:nvSpPr>
          <p:cNvPr name="Freeform 3" id="3"/>
          <p:cNvSpPr/>
          <p:nvPr/>
        </p:nvSpPr>
        <p:spPr>
          <a:xfrm flipH="false" flipV="false" rot="0">
            <a:off x="1268781" y="186700"/>
            <a:ext cx="6416472" cy="9913599"/>
          </a:xfrm>
          <a:custGeom>
            <a:avLst/>
            <a:gdLst/>
            <a:ahLst/>
            <a:cxnLst/>
            <a:rect r="r" b="b" t="t" l="l"/>
            <a:pathLst>
              <a:path h="9913599" w="6416472">
                <a:moveTo>
                  <a:pt x="0" y="0"/>
                </a:moveTo>
                <a:lnTo>
                  <a:pt x="6416472" y="0"/>
                </a:lnTo>
                <a:lnTo>
                  <a:pt x="6416472" y="9913600"/>
                </a:lnTo>
                <a:lnTo>
                  <a:pt x="0" y="9913600"/>
                </a:lnTo>
                <a:lnTo>
                  <a:pt x="0" y="0"/>
                </a:lnTo>
                <a:close/>
              </a:path>
            </a:pathLst>
          </a:custGeom>
          <a:blipFill>
            <a:blip r:embed="rId4"/>
            <a:stretch>
              <a:fillRect l="-3139" t="-34925" r="-211920" b="-18014"/>
            </a:stretch>
          </a:blipFill>
        </p:spPr>
      </p:sp>
      <p:sp>
        <p:nvSpPr>
          <p:cNvPr name="TextBox 4" id="4"/>
          <p:cNvSpPr txBox="true"/>
          <p:nvPr/>
        </p:nvSpPr>
        <p:spPr>
          <a:xfrm rot="0">
            <a:off x="9283378" y="1808317"/>
            <a:ext cx="7975922" cy="4395308"/>
          </a:xfrm>
          <a:prstGeom prst="rect">
            <a:avLst/>
          </a:prstGeom>
        </p:spPr>
        <p:txBody>
          <a:bodyPr anchor="t" rtlCol="false" tIns="0" lIns="0" bIns="0" rIns="0">
            <a:spAutoFit/>
          </a:bodyPr>
          <a:lstStyle/>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Individual events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Online test</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100 multiple choice questions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50-minutes</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DLC: take at school prior to DLC</a:t>
            </a:r>
          </a:p>
          <a:p>
            <a:pPr algn="l" marL="898241" indent="-449120" lvl="1">
              <a:lnSpc>
                <a:spcPts val="5824"/>
              </a:lnSpc>
              <a:buFont typeface="Arial"/>
              <a:buChar char="•"/>
            </a:pPr>
            <a:r>
              <a:rPr lang="en-US" b="true" sz="4160" spc="-332">
                <a:solidFill>
                  <a:srgbClr val="000000"/>
                </a:solidFill>
                <a:latin typeface="Apercu Pro 1 Bold"/>
                <a:ea typeface="Apercu Pro 1 Bold"/>
                <a:cs typeface="Apercu Pro 1 Bold"/>
                <a:sym typeface="Apercu Pro 1 Bold"/>
              </a:rPr>
              <a:t>SLC: take on site at scheduled time</a:t>
            </a:r>
          </a:p>
        </p:txBody>
      </p:sp>
      <p:sp>
        <p:nvSpPr>
          <p:cNvPr name="TextBox 5" id="5"/>
          <p:cNvSpPr txBox="true"/>
          <p:nvPr/>
        </p:nvSpPr>
        <p:spPr>
          <a:xfrm rot="0">
            <a:off x="8983173" y="422910"/>
            <a:ext cx="7975922" cy="956946"/>
          </a:xfrm>
          <a:prstGeom prst="rect">
            <a:avLst/>
          </a:prstGeom>
        </p:spPr>
        <p:txBody>
          <a:bodyPr anchor="t" rtlCol="false" tIns="0" lIns="0" bIns="0" rIns="0">
            <a:spAutoFit/>
          </a:bodyPr>
          <a:lstStyle/>
          <a:p>
            <a:pPr algn="ctr">
              <a:lnSpc>
                <a:spcPts val="7629"/>
              </a:lnSpc>
            </a:pPr>
            <a:r>
              <a:rPr lang="en-US" sz="5449">
                <a:solidFill>
                  <a:srgbClr val="3D6FEA"/>
                </a:solidFill>
                <a:latin typeface="Apercu Pro 2"/>
                <a:ea typeface="Apercu Pro 2"/>
                <a:cs typeface="Apercu Pro 2"/>
                <a:sym typeface="Apercu Pro 2"/>
              </a:rPr>
              <a:t>OBJECTIVE TESTS</a:t>
            </a:r>
          </a:p>
        </p:txBody>
      </p:sp>
      <p:sp>
        <p:nvSpPr>
          <p:cNvPr name="TextBox 6" id="6"/>
          <p:cNvSpPr txBox="true"/>
          <p:nvPr/>
        </p:nvSpPr>
        <p:spPr>
          <a:xfrm rot="0">
            <a:off x="10439200" y="6586411"/>
            <a:ext cx="5664279" cy="306705"/>
          </a:xfrm>
          <a:prstGeom prst="rect">
            <a:avLst/>
          </a:prstGeom>
        </p:spPr>
        <p:txBody>
          <a:bodyPr anchor="t" rtlCol="false" tIns="0" lIns="0" bIns="0" rIns="0">
            <a:spAutoFit/>
          </a:bodyPr>
          <a:lstStyle/>
          <a:p>
            <a:pPr algn="ctr" marL="0" indent="0" lvl="0">
              <a:lnSpc>
                <a:spcPts val="2520"/>
              </a:lnSpc>
              <a:spcBef>
                <a:spcPct val="0"/>
              </a:spcBef>
            </a:pPr>
            <a:r>
              <a:rPr lang="en-US" sz="1800">
                <a:solidFill>
                  <a:srgbClr val="000000"/>
                </a:solidFill>
                <a:latin typeface="Apercu Pro 3"/>
                <a:ea typeface="Apercu Pro 3"/>
                <a:cs typeface="Apercu Pro 3"/>
                <a:sym typeface="Apercu Pro 3"/>
              </a:rPr>
              <a:t>Note: Business Calculations now called Financial Math</a:t>
            </a:r>
          </a:p>
        </p:txBody>
      </p:sp>
      <p:sp>
        <p:nvSpPr>
          <p:cNvPr name="Freeform 7" id="7"/>
          <p:cNvSpPr/>
          <p:nvPr/>
        </p:nvSpPr>
        <p:spPr>
          <a:xfrm flipH="false" flipV="false" rot="0">
            <a:off x="6340744" y="1288019"/>
            <a:ext cx="5606512" cy="7710963"/>
          </a:xfrm>
          <a:custGeom>
            <a:avLst/>
            <a:gdLst/>
            <a:ahLst/>
            <a:cxnLst/>
            <a:rect r="r" b="b" t="t" l="l"/>
            <a:pathLst>
              <a:path h="7710963" w="5606512">
                <a:moveTo>
                  <a:pt x="0" y="0"/>
                </a:moveTo>
                <a:lnTo>
                  <a:pt x="5606512" y="0"/>
                </a:lnTo>
                <a:lnTo>
                  <a:pt x="5606512" y="7710962"/>
                </a:lnTo>
                <a:lnTo>
                  <a:pt x="0" y="7710962"/>
                </a:lnTo>
                <a:lnTo>
                  <a:pt x="0" y="0"/>
                </a:lnTo>
                <a:close/>
              </a:path>
            </a:pathLst>
          </a:custGeom>
          <a:blipFill>
            <a:blip r:embed="rId5"/>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DAGRB8QfFJ0</dc:identifier>
  <dcterms:modified xsi:type="dcterms:W3CDTF">2011-08-01T06:04:30Z</dcterms:modified>
  <cp:revision>1</cp:revision>
  <dc:title>FLC 2024 - FBLA Competitions</dc:title>
</cp:coreProperties>
</file>